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6" r:id="rId2"/>
    <p:sldId id="302" r:id="rId3"/>
    <p:sldId id="275" r:id="rId4"/>
    <p:sldId id="293" r:id="rId5"/>
    <p:sldId id="273" r:id="rId6"/>
    <p:sldId id="306" r:id="rId7"/>
    <p:sldId id="304" r:id="rId8"/>
    <p:sldId id="337" r:id="rId9"/>
    <p:sldId id="338" r:id="rId10"/>
    <p:sldId id="339" r:id="rId11"/>
    <p:sldId id="298" r:id="rId12"/>
    <p:sldId id="309" r:id="rId13"/>
    <p:sldId id="323" r:id="rId14"/>
    <p:sldId id="324" r:id="rId15"/>
    <p:sldId id="325" r:id="rId16"/>
    <p:sldId id="308" r:id="rId17"/>
  </p:sldIdLst>
  <p:sldSz cx="12192000" cy="6858000"/>
  <p:notesSz cx="6797675" cy="9874250"/>
  <p:embeddedFontLst>
    <p:embeddedFont>
      <p:font typeface="Poppins SemiBold" panose="020B0604020202020204" charset="-18"/>
      <p:bold r:id="rId20"/>
      <p:boldItalic r:id="rId21"/>
    </p:embeddedFont>
    <p:embeddedFont>
      <p:font typeface="Arial Black" panose="020B0A04020102020204" pitchFamily="34" charset="0"/>
      <p:bold r:id="rId22"/>
    </p:embeddedFont>
    <p:embeddedFont>
      <p:font typeface="Poppins ExtraBold" panose="020B0604020202020204" charset="-18"/>
      <p:bold r:id="rId23"/>
      <p:boldItalic r:id="rId24"/>
    </p:embeddedFont>
    <p:embeddedFont>
      <p:font typeface="Poppins" panose="020B0604020202020204" charset="-18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orient="horz" pos="1616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kowska, Monika" initials="JM" lastIdx="5" clrIdx="0">
    <p:extLst>
      <p:ext uri="{19B8F6BF-5375-455C-9EA6-DF929625EA0E}">
        <p15:presenceInfo xmlns:p15="http://schemas.microsoft.com/office/powerpoint/2012/main" userId="S-1-5-21-789336058-1123561945-725345543-1408" providerId="AD"/>
      </p:ext>
    </p:extLst>
  </p:cmAuthor>
  <p:cmAuthor id="2" name="Maciej Kozłowski" initials="MK" lastIdx="1" clrIdx="1">
    <p:extLst>
      <p:ext uri="{19B8F6BF-5375-455C-9EA6-DF929625EA0E}">
        <p15:presenceInfo xmlns:p15="http://schemas.microsoft.com/office/powerpoint/2012/main" userId="Maciej Kozłowski" providerId="None"/>
      </p:ext>
    </p:extLst>
  </p:cmAuthor>
  <p:cmAuthor id="3" name="Deba, Alicja" initials="DA" lastIdx="1" clrIdx="2">
    <p:extLst>
      <p:ext uri="{19B8F6BF-5375-455C-9EA6-DF929625EA0E}">
        <p15:presenceInfo xmlns:p15="http://schemas.microsoft.com/office/powerpoint/2012/main" userId="S-1-5-21-789336058-1123561945-725345543-49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EEA"/>
    <a:srgbClr val="6599E5"/>
    <a:srgbClr val="3176DB"/>
    <a:srgbClr val="244D7E"/>
    <a:srgbClr val="2D63BA"/>
    <a:srgbClr val="2B5D99"/>
    <a:srgbClr val="4583DF"/>
    <a:srgbClr val="4E87CC"/>
    <a:srgbClr val="6B9CD0"/>
    <a:srgbClr val="0D2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EA966-5F2D-4A70-96D7-785C1E971FB6}" v="27" dt="2021-10-23T13:48:16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0" autoAdjust="0"/>
    <p:restoredTop sz="93967" autoAdjust="0"/>
  </p:normalViewPr>
  <p:slideViewPr>
    <p:cSldViewPr snapToGrid="0" snapToObjects="1">
      <p:cViewPr varScale="1">
        <p:scale>
          <a:sx n="60" d="100"/>
          <a:sy n="60" d="100"/>
        </p:scale>
        <p:origin x="1112" y="52"/>
      </p:cViewPr>
      <p:guideLst>
        <p:guide orient="horz" pos="3067"/>
        <p:guide orient="horz" pos="1616"/>
        <p:guide pos="1118"/>
        <p:guide pos="72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3168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iej Kozłowski" userId="bf5b3d51-e252-4a34-b1d9-6f8bc0034acf" providerId="ADAL" clId="{D09EA966-5F2D-4A70-96D7-785C1E971FB6}"/>
    <pc:docChg chg="custSel delSld modSld modMainMaster">
      <pc:chgData name="Maciej Kozłowski" userId="bf5b3d51-e252-4a34-b1d9-6f8bc0034acf" providerId="ADAL" clId="{D09EA966-5F2D-4A70-96D7-785C1E971FB6}" dt="2021-10-23T13:48:16.014" v="79"/>
      <pc:docMkLst>
        <pc:docMk/>
      </pc:docMkLst>
      <pc:sldChg chg="del">
        <pc:chgData name="Maciej Kozłowski" userId="bf5b3d51-e252-4a34-b1d9-6f8bc0034acf" providerId="ADAL" clId="{D09EA966-5F2D-4A70-96D7-785C1E971FB6}" dt="2021-10-23T13:33:23.392" v="0" actId="47"/>
        <pc:sldMkLst>
          <pc:docMk/>
          <pc:sldMk cId="2287468655" sldId="276"/>
        </pc:sldMkLst>
      </pc:sldChg>
      <pc:sldChg chg="del">
        <pc:chgData name="Maciej Kozłowski" userId="bf5b3d51-e252-4a34-b1d9-6f8bc0034acf" providerId="ADAL" clId="{D09EA966-5F2D-4A70-96D7-785C1E971FB6}" dt="2021-10-23T13:33:23.392" v="0" actId="47"/>
        <pc:sldMkLst>
          <pc:docMk/>
          <pc:sldMk cId="3933256053" sldId="278"/>
        </pc:sldMkLst>
      </pc:sldChg>
      <pc:sldChg chg="modAnim">
        <pc:chgData name="Maciej Kozłowski" userId="bf5b3d51-e252-4a34-b1d9-6f8bc0034acf" providerId="ADAL" clId="{D09EA966-5F2D-4A70-96D7-785C1E971FB6}" dt="2021-10-23T13:48:16.014" v="79"/>
        <pc:sldMkLst>
          <pc:docMk/>
          <pc:sldMk cId="3846030998" sldId="280"/>
        </pc:sldMkLst>
      </pc:sldChg>
      <pc:sldChg chg="del">
        <pc:chgData name="Maciej Kozłowski" userId="bf5b3d51-e252-4a34-b1d9-6f8bc0034acf" providerId="ADAL" clId="{D09EA966-5F2D-4A70-96D7-785C1E971FB6}" dt="2021-10-23T13:33:23.392" v="0" actId="47"/>
        <pc:sldMkLst>
          <pc:docMk/>
          <pc:sldMk cId="864279134" sldId="283"/>
        </pc:sldMkLst>
      </pc:sldChg>
      <pc:sldChg chg="del">
        <pc:chgData name="Maciej Kozłowski" userId="bf5b3d51-e252-4a34-b1d9-6f8bc0034acf" providerId="ADAL" clId="{D09EA966-5F2D-4A70-96D7-785C1E971FB6}" dt="2021-10-23T13:33:23.392" v="0" actId="47"/>
        <pc:sldMkLst>
          <pc:docMk/>
          <pc:sldMk cId="3557315254" sldId="284"/>
        </pc:sldMkLst>
      </pc:sldChg>
      <pc:sldChg chg="del">
        <pc:chgData name="Maciej Kozłowski" userId="bf5b3d51-e252-4a34-b1d9-6f8bc0034acf" providerId="ADAL" clId="{D09EA966-5F2D-4A70-96D7-785C1E971FB6}" dt="2021-10-23T13:33:23.392" v="0" actId="47"/>
        <pc:sldMkLst>
          <pc:docMk/>
          <pc:sldMk cId="3838676479" sldId="286"/>
        </pc:sldMkLst>
      </pc:sldChg>
      <pc:sldChg chg="modAnim">
        <pc:chgData name="Maciej Kozłowski" userId="bf5b3d51-e252-4a34-b1d9-6f8bc0034acf" providerId="ADAL" clId="{D09EA966-5F2D-4A70-96D7-785C1E971FB6}" dt="2021-10-23T13:42:43.600" v="63"/>
        <pc:sldMkLst>
          <pc:docMk/>
          <pc:sldMk cId="1809352785" sldId="302"/>
        </pc:sldMkLst>
      </pc:sldChg>
      <pc:sldChg chg="modAnim">
        <pc:chgData name="Maciej Kozłowski" userId="bf5b3d51-e252-4a34-b1d9-6f8bc0034acf" providerId="ADAL" clId="{D09EA966-5F2D-4A70-96D7-785C1E971FB6}" dt="2021-10-23T13:42:12.704" v="59"/>
        <pc:sldMkLst>
          <pc:docMk/>
          <pc:sldMk cId="2412594890" sldId="303"/>
        </pc:sldMkLst>
      </pc:sldChg>
      <pc:sldChg chg="modSp modAnim">
        <pc:chgData name="Maciej Kozłowski" userId="bf5b3d51-e252-4a34-b1d9-6f8bc0034acf" providerId="ADAL" clId="{D09EA966-5F2D-4A70-96D7-785C1E971FB6}" dt="2021-10-23T13:45:04.317" v="70"/>
        <pc:sldMkLst>
          <pc:docMk/>
          <pc:sldMk cId="481209297" sldId="304"/>
        </pc:sldMkLst>
        <pc:graphicFrameChg chg="mod">
          <ac:chgData name="Maciej Kozłowski" userId="bf5b3d51-e252-4a34-b1d9-6f8bc0034acf" providerId="ADAL" clId="{D09EA966-5F2D-4A70-96D7-785C1E971FB6}" dt="2021-10-23T13:36:40.770" v="2" actId="2085"/>
          <ac:graphicFrameMkLst>
            <pc:docMk/>
            <pc:sldMk cId="481209297" sldId="304"/>
            <ac:graphicFrameMk id="9" creationId="{FF0F07C1-1CE3-425C-905A-3E2869D26B8A}"/>
          </ac:graphicFrameMkLst>
        </pc:graphicFrameChg>
      </pc:sldChg>
      <pc:sldChg chg="modSp modAnim">
        <pc:chgData name="Maciej Kozłowski" userId="bf5b3d51-e252-4a34-b1d9-6f8bc0034acf" providerId="ADAL" clId="{D09EA966-5F2D-4A70-96D7-785C1E971FB6}" dt="2021-10-23T13:45:35.955" v="71"/>
        <pc:sldMkLst>
          <pc:docMk/>
          <pc:sldMk cId="581035294" sldId="305"/>
        </pc:sldMkLst>
        <pc:graphicFrameChg chg="mod">
          <ac:chgData name="Maciej Kozłowski" userId="bf5b3d51-e252-4a34-b1d9-6f8bc0034acf" providerId="ADAL" clId="{D09EA966-5F2D-4A70-96D7-785C1E971FB6}" dt="2021-10-23T13:36:34.555" v="1" actId="2085"/>
          <ac:graphicFrameMkLst>
            <pc:docMk/>
            <pc:sldMk cId="581035294" sldId="305"/>
            <ac:graphicFrameMk id="9" creationId="{FF0F07C1-1CE3-425C-905A-3E2869D26B8A}"/>
          </ac:graphicFrameMkLst>
        </pc:graphicFrameChg>
      </pc:sldChg>
      <pc:sldChg chg="modAnim">
        <pc:chgData name="Maciej Kozłowski" userId="bf5b3d51-e252-4a34-b1d9-6f8bc0034acf" providerId="ADAL" clId="{D09EA966-5F2D-4A70-96D7-785C1E971FB6}" dt="2021-10-23T13:48:06.590" v="78"/>
        <pc:sldMkLst>
          <pc:docMk/>
          <pc:sldMk cId="3722195262" sldId="306"/>
        </pc:sldMkLst>
      </pc:sldChg>
      <pc:sldMasterChg chg="addSp delSp modSp mod">
        <pc:chgData name="Maciej Kozłowski" userId="bf5b3d51-e252-4a34-b1d9-6f8bc0034acf" providerId="ADAL" clId="{D09EA966-5F2D-4A70-96D7-785C1E971FB6}" dt="2021-10-23T13:40:27.815" v="55" actId="1035"/>
        <pc:sldMasterMkLst>
          <pc:docMk/>
          <pc:sldMasterMk cId="48208850" sldId="2147483648"/>
        </pc:sldMasterMkLst>
        <pc:grpChg chg="mod">
          <ac:chgData name="Maciej Kozłowski" userId="bf5b3d51-e252-4a34-b1d9-6f8bc0034acf" providerId="ADAL" clId="{D09EA966-5F2D-4A70-96D7-785C1E971FB6}" dt="2021-10-23T13:40:27.815" v="55" actId="1035"/>
          <ac:grpSpMkLst>
            <pc:docMk/>
            <pc:sldMasterMk cId="48208850" sldId="2147483648"/>
            <ac:grpSpMk id="110" creationId="{F660EA1C-7512-4225-A2C9-B0CDFB23F55C}"/>
          </ac:grpSpMkLst>
        </pc:grpChg>
        <pc:picChg chg="del">
          <ac:chgData name="Maciej Kozłowski" userId="bf5b3d51-e252-4a34-b1d9-6f8bc0034acf" providerId="ADAL" clId="{D09EA966-5F2D-4A70-96D7-785C1E971FB6}" dt="2021-10-23T13:40:02.646" v="3" actId="478"/>
          <ac:picMkLst>
            <pc:docMk/>
            <pc:sldMasterMk cId="48208850" sldId="2147483648"/>
            <ac:picMk id="38" creationId="{5DE5AC45-5034-4B3B-BC2D-6382A8735537}"/>
          </ac:picMkLst>
        </pc:picChg>
        <pc:picChg chg="add mod ord">
          <ac:chgData name="Maciej Kozłowski" userId="bf5b3d51-e252-4a34-b1d9-6f8bc0034acf" providerId="ADAL" clId="{D09EA966-5F2D-4A70-96D7-785C1E971FB6}" dt="2021-10-23T13:40:11.119" v="5" actId="167"/>
          <ac:picMkLst>
            <pc:docMk/>
            <pc:sldMasterMk cId="48208850" sldId="2147483648"/>
            <ac:picMk id="39" creationId="{3C2FAA7D-D624-4AB8-8A38-55665816ED1E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Arkusz_programu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Arkusz_programu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Arkusz_programu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76317434905317E-2"/>
          <c:y val="0.24040275785281459"/>
          <c:w val="0.92229715250714861"/>
          <c:h val="0.66080164970609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Kwota wnioskowanych środków</c:v>
                </c:pt>
              </c:strCache>
            </c:strRef>
          </c:tx>
          <c:spPr>
            <a:solidFill>
              <a:srgbClr val="B72033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6AEE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C5-4159-B2F1-20364790A276}"/>
              </c:ext>
            </c:extLst>
          </c:dPt>
          <c:dPt>
            <c:idx val="1"/>
            <c:invertIfNegative val="0"/>
            <c:bubble3D val="0"/>
            <c:spPr>
              <a:solidFill>
                <a:srgbClr val="2D63B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6C5-4159-B2F1-20364790A276}"/>
              </c:ext>
            </c:extLst>
          </c:dPt>
          <c:dPt>
            <c:idx val="2"/>
            <c:invertIfNegative val="0"/>
            <c:bubble3D val="0"/>
            <c:spPr>
              <a:solidFill>
                <a:srgbClr val="244D7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C5-4159-B2F1-20364790A276}"/>
              </c:ext>
            </c:extLst>
          </c:dPt>
          <c:dLbls>
            <c:dLbl>
              <c:idx val="0"/>
              <c:layout>
                <c:manualLayout>
                  <c:x val="-2.3872593285447791E-3"/>
                  <c:y val="2.009289880567493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7998 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C5-4159-B2F1-20364790A27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 smtClean="0">
                        <a:solidFill>
                          <a:schemeClr val="bg1"/>
                        </a:solidFill>
                      </a:rPr>
                      <a:t>4040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C5-4159-B2F1-20364790A2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4 JST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C5-4159-B2F1-20364790A2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Wnioski złożone (ogółem)</c:v>
                </c:pt>
                <c:pt idx="1">
                  <c:v>Wnioski, które otrzymały dofinansowanie</c:v>
                </c:pt>
              </c:strCache>
            </c:strRef>
          </c:cat>
          <c:val>
            <c:numRef>
              <c:f>Arkusz1!$B$2:$B$3</c:f>
              <c:numCache>
                <c:formatCode>0.00</c:formatCode>
                <c:ptCount val="2"/>
                <c:pt idx="0">
                  <c:v>7998</c:v>
                </c:pt>
                <c:pt idx="1">
                  <c:v>4024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C5-4159-B2F1-20364790A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08824904"/>
        <c:axId val="608824576"/>
      </c:barChart>
      <c:catAx>
        <c:axId val="608824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824576"/>
        <c:crosses val="autoZero"/>
        <c:auto val="1"/>
        <c:lblAlgn val="ctr"/>
        <c:lblOffset val="100"/>
        <c:noMultiLvlLbl val="0"/>
      </c:catAx>
      <c:valAx>
        <c:axId val="608824576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6088249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8278932643196"/>
          <c:y val="6.6755681613091311E-2"/>
          <c:w val="0.87574559560052556"/>
          <c:h val="0.40102623930264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760000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0"/>
                  <c:y val="4.075934989799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F3-4B1E-9295-7652F6BD3E38}"/>
                </c:ext>
              </c:extLst>
            </c:dLbl>
            <c:dLbl>
              <c:idx val="12"/>
              <c:layout>
                <c:manualLayout>
                  <c:x val="-1.1185682326623565E-3"/>
                  <c:y val="4.0759349897997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F3-4B1E-9295-7652F6BD3E3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1 Infrastruktura drogowa</c:v>
                </c:pt>
                <c:pt idx="1">
                  <c:v>1 Infrastruktura wodno-kanalizacyjna</c:v>
                </c:pt>
                <c:pt idx="2">
                  <c:v>2 Infrastruktura turystyczna</c:v>
                </c:pt>
                <c:pt idx="3">
                  <c:v>1 Gospodarka odpadami</c:v>
                </c:pt>
                <c:pt idx="4">
                  <c:v>3 Infrastruktura edukacyjna</c:v>
                </c:pt>
                <c:pt idx="5">
                  <c:v>3 Infrastruktura społeczna</c:v>
                </c:pt>
                <c:pt idx="6">
                  <c:v>2 Infrastruktura sportowa</c:v>
                </c:pt>
                <c:pt idx="7">
                  <c:v>2 Efektywność energetyczna</c:v>
                </c:pt>
                <c:pt idx="8">
                  <c:v>1 Odnawialne źródła energii</c:v>
                </c:pt>
                <c:pt idx="9">
                  <c:v>2 Rewitalizacja obszarów miejskich</c:v>
                </c:pt>
                <c:pt idx="10">
                  <c:v>3 Kanalizacja deszczowa</c:v>
                </c:pt>
                <c:pt idx="11">
                  <c:v>3 Niskoemisyjny tabor transportowy</c:v>
                </c:pt>
                <c:pt idx="12">
                  <c:v>2 Infrastruktura elektronenerg i oświetl</c:v>
                </c:pt>
                <c:pt idx="13">
                  <c:v>2 Generacja sieciowego ciepła niskoemisyjnego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697852056.70000005</c:v>
                </c:pt>
                <c:pt idx="1">
                  <c:v>160980146.30000001</c:v>
                </c:pt>
                <c:pt idx="2">
                  <c:v>51025632</c:v>
                </c:pt>
                <c:pt idx="3">
                  <c:v>36245350</c:v>
                </c:pt>
                <c:pt idx="4">
                  <c:v>21505000</c:v>
                </c:pt>
                <c:pt idx="5">
                  <c:v>18964428</c:v>
                </c:pt>
                <c:pt idx="6">
                  <c:v>12145979</c:v>
                </c:pt>
                <c:pt idx="7">
                  <c:v>11655000</c:v>
                </c:pt>
                <c:pt idx="8">
                  <c:v>9216175.3000000007</c:v>
                </c:pt>
                <c:pt idx="9">
                  <c:v>9216000</c:v>
                </c:pt>
                <c:pt idx="10">
                  <c:v>4999999</c:v>
                </c:pt>
                <c:pt idx="11">
                  <c:v>4250000</c:v>
                </c:pt>
                <c:pt idx="12">
                  <c:v>2340000</c:v>
                </c:pt>
                <c:pt idx="13">
                  <c:v>540000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F3-4B1E-9295-7652F6BD3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608824904"/>
        <c:axId val="608824576"/>
      </c:barChart>
      <c:catAx>
        <c:axId val="608824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824576"/>
        <c:crosses val="autoZero"/>
        <c:auto val="1"/>
        <c:lblAlgn val="ctr"/>
        <c:lblOffset val="100"/>
        <c:noMultiLvlLbl val="0"/>
      </c:catAx>
      <c:valAx>
        <c:axId val="60882457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608824904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33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l-PL" dirty="0" smtClean="0"/>
                    <a:t>Miliony złotych</a:t>
                  </a:r>
                  <a:endParaRPr lang="pl-PL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8278932643196"/>
          <c:y val="0.17227317961162528"/>
          <c:w val="0.87574559560052556"/>
          <c:h val="0.44516864196797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Obszar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1185682326622743E-3"/>
                  <c:y val="2.0379674948998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55-4619-8495-BFA9EFF4BB39}"/>
                </c:ext>
              </c:extLst>
            </c:dLbl>
            <c:dLbl>
              <c:idx val="12"/>
              <c:layout>
                <c:manualLayout>
                  <c:x val="-1.1185682326621924E-3"/>
                  <c:y val="-2.0379674948999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55-4619-8495-BFA9EFF4BB3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Arkusz1!$A$2:$A$20</c:f>
              <c:strCache>
                <c:ptCount val="19"/>
                <c:pt idx="0">
                  <c:v>białogardzki</c:v>
                </c:pt>
                <c:pt idx="1">
                  <c:v>choszczeński</c:v>
                </c:pt>
                <c:pt idx="2">
                  <c:v>drawski</c:v>
                </c:pt>
                <c:pt idx="3">
                  <c:v>goleniowski</c:v>
                </c:pt>
                <c:pt idx="4">
                  <c:v>gryficki</c:v>
                </c:pt>
                <c:pt idx="5">
                  <c:v>gryfiński</c:v>
                </c:pt>
                <c:pt idx="6">
                  <c:v>kamieński</c:v>
                </c:pt>
                <c:pt idx="7">
                  <c:v>kołobrzeski</c:v>
                </c:pt>
                <c:pt idx="8">
                  <c:v>koszaliński</c:v>
                </c:pt>
                <c:pt idx="9">
                  <c:v>łobeski</c:v>
                </c:pt>
                <c:pt idx="10">
                  <c:v>myśliborski</c:v>
                </c:pt>
                <c:pt idx="11">
                  <c:v>policki</c:v>
                </c:pt>
                <c:pt idx="12">
                  <c:v>pyrzycki</c:v>
                </c:pt>
                <c:pt idx="13">
                  <c:v>sławieński</c:v>
                </c:pt>
                <c:pt idx="14">
                  <c:v>stargardzki</c:v>
                </c:pt>
                <c:pt idx="15">
                  <c:v>szczecinecki</c:v>
                </c:pt>
                <c:pt idx="16">
                  <c:v>świdwiński</c:v>
                </c:pt>
                <c:pt idx="17">
                  <c:v>wałecki</c:v>
                </c:pt>
                <c:pt idx="18">
                  <c:v>Pozostałe*</c:v>
                </c:pt>
              </c:strCache>
            </c:strRef>
          </c:cat>
          <c:val>
            <c:numRef>
              <c:f>Arkusz1!$B$2:$B$20</c:f>
              <c:numCache>
                <c:formatCode>General</c:formatCode>
                <c:ptCount val="19"/>
                <c:pt idx="0">
                  <c:v>34364544.25</c:v>
                </c:pt>
                <c:pt idx="1">
                  <c:v>37004627.5</c:v>
                </c:pt>
                <c:pt idx="2">
                  <c:v>34023097.5</c:v>
                </c:pt>
                <c:pt idx="3">
                  <c:v>33769568.100000001</c:v>
                </c:pt>
                <c:pt idx="4">
                  <c:v>48978500</c:v>
                </c:pt>
                <c:pt idx="5">
                  <c:v>59232846.289999999</c:v>
                </c:pt>
                <c:pt idx="6">
                  <c:v>61705850</c:v>
                </c:pt>
                <c:pt idx="7">
                  <c:v>63501773</c:v>
                </c:pt>
                <c:pt idx="8">
                  <c:v>28136000</c:v>
                </c:pt>
                <c:pt idx="9">
                  <c:v>44433979.030000001</c:v>
                </c:pt>
                <c:pt idx="10">
                  <c:v>31712700</c:v>
                </c:pt>
                <c:pt idx="11">
                  <c:v>37542499</c:v>
                </c:pt>
                <c:pt idx="12">
                  <c:v>44091250</c:v>
                </c:pt>
                <c:pt idx="13">
                  <c:v>64025652.649999999</c:v>
                </c:pt>
                <c:pt idx="14">
                  <c:v>96861700</c:v>
                </c:pt>
                <c:pt idx="15">
                  <c:v>63346139</c:v>
                </c:pt>
                <c:pt idx="16">
                  <c:v>34569000</c:v>
                </c:pt>
                <c:pt idx="17">
                  <c:v>33401690</c:v>
                </c:pt>
                <c:pt idx="18">
                  <c:v>190994350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55-4619-8495-BFA9EFF4B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608824904"/>
        <c:axId val="608824576"/>
      </c:barChart>
      <c:catAx>
        <c:axId val="608824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824576"/>
        <c:crosses val="autoZero"/>
        <c:auto val="1"/>
        <c:lblAlgn val="ctr"/>
        <c:lblOffset val="100"/>
        <c:noMultiLvlLbl val="0"/>
      </c:catAx>
      <c:valAx>
        <c:axId val="60882457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608824904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33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l-PL" dirty="0" smtClean="0"/>
                    <a:t>Miliony złotych</a:t>
                  </a:r>
                  <a:endParaRPr lang="pl-PL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913201863013721"/>
          <c:y val="0.1798469445437938"/>
          <c:w val="0.37276741757362269"/>
          <c:h val="0.731730211690470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Suma z Kwota Wnioskowanych Środków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7B-497A-980B-9650D3DC0B75}"/>
              </c:ext>
            </c:extLst>
          </c:dPt>
          <c:dPt>
            <c:idx val="1"/>
            <c:bubble3D val="0"/>
            <c:spPr>
              <a:solidFill>
                <a:srgbClr val="244D7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7B-497A-980B-9650D3DC0B75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7B-497A-980B-9650D3DC0B75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7B-497A-980B-9650D3DC0B75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D7B-497A-980B-9650D3DC0B75}"/>
              </c:ext>
            </c:extLst>
          </c:dPt>
          <c:dPt>
            <c:idx val="5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D7B-497A-980B-9650D3DC0B75}"/>
              </c:ext>
            </c:extLst>
          </c:dPt>
          <c:dLbls>
            <c:dLbl>
              <c:idx val="5"/>
              <c:numFmt formatCode="#,##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D7B-497A-980B-9650D3DC0B75}"/>
                </c:ext>
              </c:extLst>
            </c:dLbl>
            <c:numFmt formatCode="#,##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Do 12 miesięcy</c:v>
                </c:pt>
                <c:pt idx="1">
                  <c:v>Powyżej 12 miesięcy</c:v>
                </c:pt>
              </c:strCache>
            </c:strRef>
          </c:cat>
          <c:val>
            <c:numRef>
              <c:f>Arkusz1!$B$2:$B$3</c:f>
              <c:numCache>
                <c:formatCode>"zł"#,##0.00_);[Red]\("zł"#,##0.00\)</c:formatCode>
                <c:ptCount val="2"/>
                <c:pt idx="0">
                  <c:v>201195496.5</c:v>
                </c:pt>
                <c:pt idx="1">
                  <c:v>840500269.82000005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D7B-497A-980B-9650D3DC0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4.7228627859423361E-2"/>
          <c:y val="0.34132908260122313"/>
          <c:w val="0.34032494360134441"/>
          <c:h val="0.17704152427048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78826933092448E-2"/>
          <c:y val="1.0310121757564858E-2"/>
          <c:w val="0.98792117306690752"/>
          <c:h val="0.63354944281834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Kwota wnioskowanych środków</c:v>
                </c:pt>
              </c:strCache>
            </c:strRef>
          </c:tx>
          <c:spPr>
            <a:solidFill>
              <a:srgbClr val="6B9CD0"/>
            </a:solidFill>
            <a:ln w="19050"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1682485132</c:v>
                </c:pt>
                <c:pt idx="1">
                  <c:v>1259497112</c:v>
                </c:pt>
                <c:pt idx="2">
                  <c:v>1866558230</c:v>
                </c:pt>
                <c:pt idx="3">
                  <c:v>677345788.10000002</c:v>
                </c:pt>
                <c:pt idx="4">
                  <c:v>1858711177</c:v>
                </c:pt>
                <c:pt idx="5">
                  <c:v>1915018025</c:v>
                </c:pt>
                <c:pt idx="6">
                  <c:v>2807894600</c:v>
                </c:pt>
                <c:pt idx="7">
                  <c:v>497106467</c:v>
                </c:pt>
                <c:pt idx="8">
                  <c:v>1754403133</c:v>
                </c:pt>
                <c:pt idx="9">
                  <c:v>1210410434</c:v>
                </c:pt>
                <c:pt idx="10">
                  <c:v>1213204617</c:v>
                </c:pt>
                <c:pt idx="11">
                  <c:v>2138844108</c:v>
                </c:pt>
                <c:pt idx="12">
                  <c:v>972751229.20000005</c:v>
                </c:pt>
                <c:pt idx="13">
                  <c:v>1012001225</c:v>
                </c:pt>
                <c:pt idx="14">
                  <c:v>1980055705</c:v>
                </c:pt>
                <c:pt idx="15">
                  <c:v>1041695766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F-481E-9440-96C6776AD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8824904"/>
        <c:axId val="608824576"/>
      </c:barChart>
      <c:catAx>
        <c:axId val="608824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824576"/>
        <c:crosses val="autoZero"/>
        <c:auto val="1"/>
        <c:lblAlgn val="ctr"/>
        <c:lblOffset val="100"/>
        <c:noMultiLvlLbl val="0"/>
      </c:catAx>
      <c:valAx>
        <c:axId val="608824576"/>
        <c:scaling>
          <c:orientation val="minMax"/>
        </c:scaling>
        <c:delete val="1"/>
        <c:axPos val="l"/>
        <c:numFmt formatCode="0.0" sourceLinked="0"/>
        <c:majorTickMark val="out"/>
        <c:minorTickMark val="none"/>
        <c:tickLblPos val="nextTo"/>
        <c:crossAx val="608824904"/>
        <c:crosses val="autoZero"/>
        <c:crossBetween val="between"/>
        <c:dispUnits>
          <c:builtInUnit val="b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 err="1"/>
                    <a:t>Miliardy</a:t>
                  </a:r>
                  <a:r>
                    <a:rPr lang="pl-PL" dirty="0"/>
                    <a:t> złotych</a:t>
                  </a:r>
                  <a:endParaRPr lang="en-US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82964680524589"/>
          <c:y val="0.14215779907774606"/>
          <c:w val="0.43327183592352086"/>
          <c:h val="0.725809617791088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893470187969818"/>
          <c:y val="0.11158769229352264"/>
          <c:w val="0.44106533211811577"/>
          <c:h val="0.756764149878999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9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7084153139858978E-2"/>
          <c:w val="1"/>
          <c:h val="0.55078762911952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Kwota na mieszkańca</c:v>
                </c:pt>
              </c:strCache>
            </c:strRef>
          </c:tx>
          <c:spPr>
            <a:solidFill>
              <a:srgbClr val="6B9CD0"/>
            </a:solidFill>
            <a:ln w="19050">
              <a:noFill/>
            </a:ln>
            <a:effectLst/>
          </c:spPr>
          <c:invertIfNegative val="0"/>
          <c:dLbls>
            <c:numFmt formatCode="#,##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579.32686349999994</c:v>
                </c:pt>
                <c:pt idx="1">
                  <c:v>603.72499010000001</c:v>
                </c:pt>
                <c:pt idx="2">
                  <c:v>872.33516369999995</c:v>
                </c:pt>
                <c:pt idx="3">
                  <c:v>665.32012680000003</c:v>
                </c:pt>
                <c:pt idx="4">
                  <c:v>745.39177940000002</c:v>
                </c:pt>
                <c:pt idx="5">
                  <c:v>567.81349829999999</c:v>
                </c:pt>
                <c:pt idx="6">
                  <c:v>524.92704400000002</c:v>
                </c:pt>
                <c:pt idx="7">
                  <c:v>499.0973664</c:v>
                </c:pt>
                <c:pt idx="8">
                  <c:v>824.57047030000001</c:v>
                </c:pt>
                <c:pt idx="9">
                  <c:v>1018.17836</c:v>
                </c:pt>
                <c:pt idx="10">
                  <c:v>525.7179701</c:v>
                </c:pt>
                <c:pt idx="11">
                  <c:v>467.9314736</c:v>
                </c:pt>
                <c:pt idx="12">
                  <c:v>773.75714129999994</c:v>
                </c:pt>
                <c:pt idx="13">
                  <c:v>702.93727720000004</c:v>
                </c:pt>
                <c:pt idx="14">
                  <c:v>569.74724490000006</c:v>
                </c:pt>
                <c:pt idx="15">
                  <c:v>609.00714900000003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F-481E-9440-96C6776AD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8824904"/>
        <c:axId val="608824576"/>
      </c:barChart>
      <c:catAx>
        <c:axId val="608824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824576"/>
        <c:crosses val="autoZero"/>
        <c:auto val="1"/>
        <c:lblAlgn val="ctr"/>
        <c:lblOffset val="100"/>
        <c:noMultiLvlLbl val="0"/>
      </c:catAx>
      <c:valAx>
        <c:axId val="608824576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608824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1"/>
          </a:solidFill>
        </a:defRPr>
      </a:pPr>
      <a:endParaRPr lang="pl-P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64877553751449"/>
          <c:y val="0.17830621732615776"/>
          <c:w val="0.47349239874073012"/>
          <c:h val="0.8191291515603034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Suma z Kwota Wnioskowanych Środków</c:v>
                </c:pt>
              </c:strCache>
            </c:strRef>
          </c:tx>
          <c:spPr>
            <a:solidFill>
              <a:srgbClr val="6599E5"/>
            </a:solidFill>
            <a:ln>
              <a:noFill/>
            </a:ln>
            <a:effectLst>
              <a:outerShdw blurRad="50800" dist="50800" dir="5400000" algn="ctr" rotWithShape="0">
                <a:schemeClr val="tx2">
                  <a:lumMod val="75000"/>
                </a:schemeClr>
              </a:outerShdw>
            </a:effectLst>
          </c:spPr>
          <c:explosion val="5"/>
          <c:dPt>
            <c:idx val="0"/>
            <c:bubble3D val="0"/>
            <c:spPr>
              <a:solidFill>
                <a:srgbClr val="6599E5"/>
              </a:solidFill>
              <a:ln w="19050">
                <a:noFill/>
              </a:ln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2A6-44CC-99D3-DF3F7C73F3AA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2A6-44CC-99D3-DF3F7C73F3AA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2A6-44CC-99D3-DF3F7C73F3AA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2A6-44CC-99D3-DF3F7C73F3AA}"/>
              </c:ext>
            </c:extLst>
          </c:dPt>
          <c:dPt>
            <c:idx val="4"/>
            <c:bubble3D val="0"/>
            <c:spPr>
              <a:solidFill>
                <a:srgbClr val="6599E5"/>
              </a:solidFill>
              <a:ln w="19050">
                <a:noFill/>
              </a:ln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2A6-44CC-99D3-DF3F7C73F3AA}"/>
              </c:ext>
            </c:extLst>
          </c:dPt>
          <c:dPt>
            <c:idx val="5"/>
            <c:bubble3D val="0"/>
            <c:spPr>
              <a:solidFill>
                <a:srgbClr val="6599E5"/>
              </a:solidFill>
              <a:ln w="19050">
                <a:noFill/>
              </a:ln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2A6-44CC-99D3-DF3F7C73F3AA}"/>
              </c:ext>
            </c:extLst>
          </c:dPt>
          <c:dLbls>
            <c:dLbl>
              <c:idx val="1"/>
              <c:layout>
                <c:manualLayout>
                  <c:x val="-4.1957280220545214E-2"/>
                  <c:y val="-5.6436430471318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A6-44CC-99D3-DF3F7C73F3AA}"/>
                </c:ext>
              </c:extLst>
            </c:dLbl>
            <c:dLbl>
              <c:idx val="2"/>
              <c:layout>
                <c:manualLayout>
                  <c:x val="-6.842010026515688E-2"/>
                  <c:y val="-0.12234884868570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A6-44CC-99D3-DF3F7C73F3AA}"/>
                </c:ext>
              </c:extLst>
            </c:dLbl>
            <c:dLbl>
              <c:idx val="3"/>
              <c:layout>
                <c:manualLayout>
                  <c:x val="6.629948776249131E-2"/>
                  <c:y val="-0.16021524943458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A6-44CC-99D3-DF3F7C73F3AA}"/>
                </c:ext>
              </c:extLst>
            </c:dLbl>
            <c:numFmt formatCode="#,##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Priorytet 1</c:v>
                </c:pt>
                <c:pt idx="1">
                  <c:v>Priorytet 2</c:v>
                </c:pt>
                <c:pt idx="2">
                  <c:v>Priorytet 3</c:v>
                </c:pt>
                <c:pt idx="3">
                  <c:v>Priorytet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17197875091.459995</c:v>
                </c:pt>
                <c:pt idx="1">
                  <c:v>4458273503.4499998</c:v>
                </c:pt>
                <c:pt idx="2">
                  <c:v>2068372399.6400001</c:v>
                </c:pt>
                <c:pt idx="3">
                  <c:v>163461753.40000001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A6-44CC-99D3-DF3F7C73F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6708574548364564E-2"/>
          <c:y val="0.22187604915657533"/>
          <c:w val="0.25657259142793415"/>
          <c:h val="0.645098396027763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82964680524589"/>
          <c:y val="0.14215779907774606"/>
          <c:w val="0.43327183592352086"/>
          <c:h val="0.725809617791088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893470187969818"/>
          <c:y val="0.11158769229352264"/>
          <c:w val="0.44106533211811577"/>
          <c:h val="0.756764149878999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9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57336644837315E-3"/>
          <c:y val="0.11136182543232458"/>
          <c:w val="0.99568427313808783"/>
          <c:h val="0.41034198640090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Obszar</c:v>
                </c:pt>
              </c:strCache>
            </c:strRef>
          </c:tx>
          <c:spPr>
            <a:solidFill>
              <a:srgbClr val="6B9CD0"/>
            </a:solidFill>
            <a:ln w="19050"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 Infrastruktura drogowa </c:v>
                </c:pt>
                <c:pt idx="1">
                  <c:v> Infrastruktura wodno-kanalizacyjna </c:v>
                </c:pt>
                <c:pt idx="2">
                  <c:v> Infrastruktura sportowa </c:v>
                </c:pt>
                <c:pt idx="3">
                  <c:v> Infrastruktura turystyczna </c:v>
                </c:pt>
                <c:pt idx="4">
                  <c:v> Infrastruktura edukacyjna </c:v>
                </c:pt>
                <c:pt idx="5">
                  <c:v> Odnawialne źródła energii </c:v>
                </c:pt>
                <c:pt idx="6">
                  <c:v> Infrastruktura społeczna </c:v>
                </c:pt>
                <c:pt idx="7">
                  <c:v> Rewitalizacja obszarów miejskich </c:v>
                </c:pt>
                <c:pt idx="8">
                  <c:v> Efektywność energetyczna </c:v>
                </c:pt>
                <c:pt idx="9">
                  <c:v> Gospodarka odpadami </c:v>
                </c:pt>
                <c:pt idx="10">
                  <c:v> Infrastruktura elektronenergetyczna i oświetleniowa </c:v>
                </c:pt>
                <c:pt idx="11">
                  <c:v> Zeroemisyjny tabor transportowy </c:v>
                </c:pt>
                <c:pt idx="12">
                  <c:v> Pozostałe obszary inwestycji 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11321990.16</c:v>
                </c:pt>
                <c:pt idx="1">
                  <c:v>4814250.5250000004</c:v>
                </c:pt>
                <c:pt idx="2">
                  <c:v>1535244.3670000001</c:v>
                </c:pt>
                <c:pt idx="3">
                  <c:v>1384901.7509999999</c:v>
                </c:pt>
                <c:pt idx="4">
                  <c:v>1093853.0330000001</c:v>
                </c:pt>
                <c:pt idx="5">
                  <c:v>701182.46939999994</c:v>
                </c:pt>
                <c:pt idx="6">
                  <c:v>649290.23419999995</c:v>
                </c:pt>
                <c:pt idx="7">
                  <c:v>537801.5392</c:v>
                </c:pt>
                <c:pt idx="8">
                  <c:v>525094.41619999998</c:v>
                </c:pt>
                <c:pt idx="9">
                  <c:v>240610.9903</c:v>
                </c:pt>
                <c:pt idx="10">
                  <c:v>225750.19899999999</c:v>
                </c:pt>
                <c:pt idx="11">
                  <c:v>175333.36</c:v>
                </c:pt>
                <c:pt idx="12">
                  <c:v>682679.70700000005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F-481E-9440-96C6776AD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608824904"/>
        <c:axId val="608824576"/>
      </c:barChart>
      <c:catAx>
        <c:axId val="608824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824576"/>
        <c:crosses val="autoZero"/>
        <c:auto val="1"/>
        <c:lblAlgn val="ctr"/>
        <c:lblOffset val="100"/>
        <c:noMultiLvlLbl val="0"/>
      </c:catAx>
      <c:valAx>
        <c:axId val="60882457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608824904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33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l-PL" dirty="0"/>
                    <a:t>Miliony złotych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82964680524589"/>
          <c:y val="0.14215779907774606"/>
          <c:w val="0.43327183592352086"/>
          <c:h val="0.725809617791088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893470187969818"/>
          <c:y val="0.11158769229352264"/>
          <c:w val="0.44106533211811577"/>
          <c:h val="0.756764149878999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9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008715443505229"/>
          <c:y val="0.10657793669227456"/>
          <c:w val="0.39891972619658311"/>
          <c:h val="0.69893584478482429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Suma z Kwota Wnioskowanych Środków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explosion val="1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>
                <a:outerShdw dist="50800" dir="5400000" algn="ctr" rotWithShape="0">
                  <a:schemeClr val="tx2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41A-4557-8CCC-CF254358DC56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1A-4557-8CCC-CF254358DC56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1A-4557-8CCC-CF254358DC56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1A-4557-8CCC-CF254358DC56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41A-4557-8CCC-CF254358DC56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41A-4557-8CCC-CF254358DC56}"/>
              </c:ext>
            </c:extLst>
          </c:dPt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41A-4557-8CCC-CF254358DC56}"/>
                </c:ext>
              </c:extLst>
            </c:dLbl>
            <c:dLbl>
              <c:idx val="2"/>
              <c:layout>
                <c:manualLayout>
                  <c:x val="-2.7661574962084122E-2"/>
                  <c:y val="-6.591247409600080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1A-4557-8CCC-CF254358DC56}"/>
                </c:ext>
              </c:extLst>
            </c:dLbl>
            <c:dLbl>
              <c:idx val="3"/>
              <c:layout>
                <c:manualLayout>
                  <c:x val="2.4342185966633956E-2"/>
                  <c:y val="-0.1376407547298840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1A-4557-8CCC-CF254358DC56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41A-4557-8CCC-CF254358DC5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Do 12 miesięcy</c:v>
                </c:pt>
                <c:pt idx="1">
                  <c:v>Powyżej 12 miesięcy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1462</c:v>
                </c:pt>
                <c:pt idx="1">
                  <c:v>2578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41A-4557-8CCC-CF254358D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6387779909001701E-2"/>
          <c:y val="0.25688295361153951"/>
          <c:w val="0.28873369753100186"/>
          <c:h val="0.139071351550698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0.24325</cdr:x>
      <cdr:y>0.59847</cdr:y>
    </cdr:from>
    <cdr:to>
      <cdr:x>0.32919</cdr:x>
      <cdr:y>0.74314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2588091" y="37827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200" b="1" dirty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0.04032</cdr:x>
      <cdr:y>0</cdr:y>
    </cdr:from>
    <cdr:to>
      <cdr:x>0.98306</cdr:x>
      <cdr:y>0.15763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91613" y="0"/>
          <a:ext cx="11493910" cy="1088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pl-PL" sz="2200" b="1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2EF1D00-EB88-468F-A66A-F5A552E2A4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BECD4BF-5427-47D9-96EA-73A83CAE72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E89C7-BA92-4A97-8653-A951A54B15D1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D453F66-0392-4E4A-9306-5FABAC4665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C6D9487-ABCE-4AA0-80BF-91263084A4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B91AD-8B35-4D47-A148-90116E6AED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495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30D23-424A-40CD-A1B9-B27477E4B94B}" type="datetimeFigureOut">
              <a:rPr lang="pl-PL" smtClean="0"/>
              <a:t>04.11.2021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8F136-26C6-487B-B9A4-12CB19C72A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04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E88D0-732C-4B1D-82B2-E5DF7B1559F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79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E88D0-732C-4B1D-82B2-E5DF7B1559F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153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E88D0-732C-4B1D-82B2-E5DF7B1559F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33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E88D0-732C-4B1D-82B2-E5DF7B1559F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134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E88D0-732C-4B1D-82B2-E5DF7B1559F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03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257063" y="1039804"/>
            <a:ext cx="4296137" cy="239222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257063" y="3624758"/>
            <a:ext cx="4296137" cy="509587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7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Podtytuł prezentacji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54250" y="5067194"/>
            <a:ext cx="3617913" cy="50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Data</a:t>
            </a:r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id="{5EC9844E-B78A-429C-ACA9-ED889359DDBE}"/>
              </a:ext>
            </a:extLst>
          </p:cNvPr>
          <p:cNvSpPr/>
          <p:nvPr/>
        </p:nvSpPr>
        <p:spPr>
          <a:xfrm>
            <a:off x="6378747" y="692866"/>
            <a:ext cx="7208" cy="7208"/>
          </a:xfrm>
          <a:custGeom>
            <a:avLst/>
            <a:gdLst/>
            <a:ahLst/>
            <a:cxnLst/>
            <a:rect l="l" t="t" r="r" b="b"/>
            <a:pathLst>
              <a:path w="7208" h="7208"/>
            </a:pathLst>
          </a:custGeom>
          <a:solidFill>
            <a:srgbClr val="FFED00"/>
          </a:solid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999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1 linijka mniejs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257426" y="1084264"/>
            <a:ext cx="8159193" cy="468312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1 linijka</a:t>
            </a:r>
          </a:p>
        </p:txBody>
      </p:sp>
      <p:sp>
        <p:nvSpPr>
          <p:cNvPr id="12" name="Prostokąt zaokrąglony 11"/>
          <p:cNvSpPr/>
          <p:nvPr userDrawn="1"/>
        </p:nvSpPr>
        <p:spPr>
          <a:xfrm>
            <a:off x="2138363" y="1134269"/>
            <a:ext cx="92868" cy="418307"/>
          </a:xfrm>
          <a:prstGeom prst="roundRect">
            <a:avLst>
              <a:gd name="adj" fmla="val 431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2A25DED-115E-4041-ACD1-459EDBA968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57425" y="1733550"/>
            <a:ext cx="8882642" cy="38532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404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1 linijka mniejs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33978" y="1046164"/>
            <a:ext cx="8882641" cy="89693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</a:t>
            </a:r>
            <a:br>
              <a:rPr lang="pl-PL" dirty="0"/>
            </a:br>
            <a:r>
              <a:rPr lang="pl-PL" dirty="0"/>
              <a:t>2 linijki </a:t>
            </a:r>
          </a:p>
        </p:txBody>
      </p:sp>
      <p:sp>
        <p:nvSpPr>
          <p:cNvPr id="12" name="Prostokąt zaokrąglony 11"/>
          <p:cNvSpPr/>
          <p:nvPr userDrawn="1"/>
        </p:nvSpPr>
        <p:spPr>
          <a:xfrm>
            <a:off x="1384217" y="1134268"/>
            <a:ext cx="92868" cy="846931"/>
          </a:xfrm>
          <a:prstGeom prst="roundRect">
            <a:avLst>
              <a:gd name="adj" fmla="val 431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92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1 linijka mniejs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257426" y="1046164"/>
            <a:ext cx="8159193" cy="13020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</a:t>
            </a:r>
            <a:br>
              <a:rPr lang="pl-PL" dirty="0"/>
            </a:br>
            <a:r>
              <a:rPr lang="pl-PL" dirty="0"/>
              <a:t>3 </a:t>
            </a:r>
            <a:br>
              <a:rPr lang="pl-PL" dirty="0"/>
            </a:br>
            <a:r>
              <a:rPr lang="pl-PL" dirty="0"/>
              <a:t>linijki </a:t>
            </a:r>
          </a:p>
        </p:txBody>
      </p:sp>
      <p:sp>
        <p:nvSpPr>
          <p:cNvPr id="12" name="Prostokąt zaokrąglony 11"/>
          <p:cNvSpPr/>
          <p:nvPr userDrawn="1"/>
        </p:nvSpPr>
        <p:spPr>
          <a:xfrm>
            <a:off x="2138363" y="1134268"/>
            <a:ext cx="92868" cy="1252093"/>
          </a:xfrm>
          <a:prstGeom prst="roundRect">
            <a:avLst>
              <a:gd name="adj" fmla="val 431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B81004F-6FA6-4C23-A93C-432E37F5AE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57426" y="2541935"/>
            <a:ext cx="8882641" cy="30336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198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2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az 38">
            <a:extLst>
              <a:ext uri="{FF2B5EF4-FFF2-40B4-BE49-F238E27FC236}">
                <a16:creationId xmlns:a16="http://schemas.microsoft.com/office/drawing/2014/main" id="{3C2FAA7D-D624-4AB8-8A38-55665816ED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02313"/>
            <a:ext cx="3973675" cy="1566385"/>
          </a:xfrm>
          <a:prstGeom prst="rect">
            <a:avLst/>
          </a:prstGeom>
        </p:spPr>
      </p:pic>
      <p:grpSp>
        <p:nvGrpSpPr>
          <p:cNvPr id="43" name="Group 4"/>
          <p:cNvGrpSpPr>
            <a:grpSpLocks noChangeAspect="1"/>
          </p:cNvGrpSpPr>
          <p:nvPr userDrawn="1"/>
        </p:nvGrpSpPr>
        <p:grpSpPr bwMode="auto">
          <a:xfrm>
            <a:off x="10731498" y="292614"/>
            <a:ext cx="989437" cy="712721"/>
            <a:chOff x="5293" y="3448"/>
            <a:chExt cx="851" cy="613"/>
          </a:xfrm>
          <a:solidFill>
            <a:schemeClr val="bg1"/>
          </a:solidFill>
        </p:grpSpPr>
        <p:sp>
          <p:nvSpPr>
            <p:cNvPr id="45" name="Freeform 5"/>
            <p:cNvSpPr>
              <a:spLocks noEditPoints="1"/>
            </p:cNvSpPr>
            <p:nvPr userDrawn="1"/>
          </p:nvSpPr>
          <p:spPr bwMode="auto">
            <a:xfrm>
              <a:off x="5391" y="3895"/>
              <a:ext cx="34" cy="42"/>
            </a:xfrm>
            <a:custGeom>
              <a:avLst/>
              <a:gdLst>
                <a:gd name="T0" fmla="*/ 17 w 51"/>
                <a:gd name="T1" fmla="*/ 64 h 64"/>
                <a:gd name="T2" fmla="*/ 23 w 51"/>
                <a:gd name="T3" fmla="*/ 64 h 64"/>
                <a:gd name="T4" fmla="*/ 29 w 51"/>
                <a:gd name="T5" fmla="*/ 64 h 64"/>
                <a:gd name="T6" fmla="*/ 51 w 51"/>
                <a:gd name="T7" fmla="*/ 45 h 64"/>
                <a:gd name="T8" fmla="*/ 38 w 51"/>
                <a:gd name="T9" fmla="*/ 30 h 64"/>
                <a:gd name="T10" fmla="*/ 46 w 51"/>
                <a:gd name="T11" fmla="*/ 16 h 64"/>
                <a:gd name="T12" fmla="*/ 38 w 51"/>
                <a:gd name="T13" fmla="*/ 2 h 64"/>
                <a:gd name="T14" fmla="*/ 25 w 51"/>
                <a:gd name="T15" fmla="*/ 0 h 64"/>
                <a:gd name="T16" fmla="*/ 20 w 51"/>
                <a:gd name="T17" fmla="*/ 0 h 64"/>
                <a:gd name="T18" fmla="*/ 15 w 51"/>
                <a:gd name="T19" fmla="*/ 1 h 64"/>
                <a:gd name="T20" fmla="*/ 1 w 51"/>
                <a:gd name="T21" fmla="*/ 0 h 64"/>
                <a:gd name="T22" fmla="*/ 0 w 51"/>
                <a:gd name="T23" fmla="*/ 0 h 64"/>
                <a:gd name="T24" fmla="*/ 0 w 51"/>
                <a:gd name="T25" fmla="*/ 5 h 64"/>
                <a:gd name="T26" fmla="*/ 4 w 51"/>
                <a:gd name="T27" fmla="*/ 6 h 64"/>
                <a:gd name="T28" fmla="*/ 8 w 51"/>
                <a:gd name="T29" fmla="*/ 8 h 64"/>
                <a:gd name="T30" fmla="*/ 8 w 51"/>
                <a:gd name="T31" fmla="*/ 18 h 64"/>
                <a:gd name="T32" fmla="*/ 8 w 51"/>
                <a:gd name="T33" fmla="*/ 47 h 64"/>
                <a:gd name="T34" fmla="*/ 8 w 51"/>
                <a:gd name="T35" fmla="*/ 56 h 64"/>
                <a:gd name="T36" fmla="*/ 4 w 51"/>
                <a:gd name="T37" fmla="*/ 59 h 64"/>
                <a:gd name="T38" fmla="*/ 0 w 51"/>
                <a:gd name="T39" fmla="*/ 59 h 64"/>
                <a:gd name="T40" fmla="*/ 0 w 51"/>
                <a:gd name="T41" fmla="*/ 64 h 64"/>
                <a:gd name="T42" fmla="*/ 1 w 51"/>
                <a:gd name="T43" fmla="*/ 64 h 64"/>
                <a:gd name="T44" fmla="*/ 17 w 51"/>
                <a:gd name="T45" fmla="*/ 64 h 64"/>
                <a:gd name="T46" fmla="*/ 33 w 51"/>
                <a:gd name="T47" fmla="*/ 26 h 64"/>
                <a:gd name="T48" fmla="*/ 24 w 51"/>
                <a:gd name="T49" fmla="*/ 28 h 64"/>
                <a:gd name="T50" fmla="*/ 20 w 51"/>
                <a:gd name="T51" fmla="*/ 28 h 64"/>
                <a:gd name="T52" fmla="*/ 20 w 51"/>
                <a:gd name="T53" fmla="*/ 6 h 64"/>
                <a:gd name="T54" fmla="*/ 22 w 51"/>
                <a:gd name="T55" fmla="*/ 6 h 64"/>
                <a:gd name="T56" fmla="*/ 34 w 51"/>
                <a:gd name="T57" fmla="*/ 12 h 64"/>
                <a:gd name="T58" fmla="*/ 35 w 51"/>
                <a:gd name="T59" fmla="*/ 18 h 64"/>
                <a:gd name="T60" fmla="*/ 33 w 51"/>
                <a:gd name="T61" fmla="*/ 26 h 64"/>
                <a:gd name="T62" fmla="*/ 40 w 51"/>
                <a:gd name="T63" fmla="*/ 48 h 64"/>
                <a:gd name="T64" fmla="*/ 38 w 51"/>
                <a:gd name="T65" fmla="*/ 53 h 64"/>
                <a:gd name="T66" fmla="*/ 28 w 51"/>
                <a:gd name="T67" fmla="*/ 58 h 64"/>
                <a:gd name="T68" fmla="*/ 20 w 51"/>
                <a:gd name="T69" fmla="*/ 57 h 64"/>
                <a:gd name="T70" fmla="*/ 20 w 51"/>
                <a:gd name="T71" fmla="*/ 35 h 64"/>
                <a:gd name="T72" fmla="*/ 22 w 51"/>
                <a:gd name="T73" fmla="*/ 35 h 64"/>
                <a:gd name="T74" fmla="*/ 38 w 51"/>
                <a:gd name="T75" fmla="*/ 41 h 64"/>
                <a:gd name="T76" fmla="*/ 40 w 51"/>
                <a:gd name="T7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64">
                  <a:moveTo>
                    <a:pt x="17" y="64"/>
                  </a:moveTo>
                  <a:cubicBezTo>
                    <a:pt x="20" y="64"/>
                    <a:pt x="22" y="64"/>
                    <a:pt x="23" y="64"/>
                  </a:cubicBezTo>
                  <a:cubicBezTo>
                    <a:pt x="25" y="64"/>
                    <a:pt x="26" y="64"/>
                    <a:pt x="29" y="64"/>
                  </a:cubicBezTo>
                  <a:cubicBezTo>
                    <a:pt x="44" y="64"/>
                    <a:pt x="51" y="54"/>
                    <a:pt x="51" y="45"/>
                  </a:cubicBezTo>
                  <a:cubicBezTo>
                    <a:pt x="51" y="38"/>
                    <a:pt x="46" y="32"/>
                    <a:pt x="38" y="30"/>
                  </a:cubicBezTo>
                  <a:cubicBezTo>
                    <a:pt x="42" y="27"/>
                    <a:pt x="46" y="23"/>
                    <a:pt x="46" y="16"/>
                  </a:cubicBezTo>
                  <a:cubicBezTo>
                    <a:pt x="46" y="10"/>
                    <a:pt x="43" y="5"/>
                    <a:pt x="38" y="2"/>
                  </a:cubicBezTo>
                  <a:cubicBezTo>
                    <a:pt x="35" y="1"/>
                    <a:pt x="31" y="0"/>
                    <a:pt x="25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2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10"/>
                    <a:pt x="8" y="13"/>
                    <a:pt x="8" y="1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51"/>
                    <a:pt x="8" y="54"/>
                    <a:pt x="8" y="56"/>
                  </a:cubicBezTo>
                  <a:cubicBezTo>
                    <a:pt x="8" y="57"/>
                    <a:pt x="8" y="58"/>
                    <a:pt x="4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3" y="64"/>
                    <a:pt x="17" y="64"/>
                  </a:cubicBezTo>
                  <a:moveTo>
                    <a:pt x="33" y="26"/>
                  </a:moveTo>
                  <a:cubicBezTo>
                    <a:pt x="31" y="28"/>
                    <a:pt x="28" y="28"/>
                    <a:pt x="24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2" y="6"/>
                  </a:cubicBezTo>
                  <a:cubicBezTo>
                    <a:pt x="28" y="6"/>
                    <a:pt x="32" y="8"/>
                    <a:pt x="34" y="12"/>
                  </a:cubicBezTo>
                  <a:cubicBezTo>
                    <a:pt x="35" y="13"/>
                    <a:pt x="35" y="16"/>
                    <a:pt x="35" y="18"/>
                  </a:cubicBezTo>
                  <a:cubicBezTo>
                    <a:pt x="35" y="21"/>
                    <a:pt x="34" y="24"/>
                    <a:pt x="33" y="26"/>
                  </a:cubicBezTo>
                  <a:moveTo>
                    <a:pt x="40" y="48"/>
                  </a:moveTo>
                  <a:cubicBezTo>
                    <a:pt x="40" y="50"/>
                    <a:pt x="39" y="52"/>
                    <a:pt x="38" y="53"/>
                  </a:cubicBezTo>
                  <a:cubicBezTo>
                    <a:pt x="37" y="56"/>
                    <a:pt x="34" y="58"/>
                    <a:pt x="28" y="58"/>
                  </a:cubicBezTo>
                  <a:cubicBezTo>
                    <a:pt x="24" y="58"/>
                    <a:pt x="21" y="57"/>
                    <a:pt x="20" y="57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30" y="35"/>
                    <a:pt x="36" y="37"/>
                    <a:pt x="38" y="41"/>
                  </a:cubicBezTo>
                  <a:cubicBezTo>
                    <a:pt x="39" y="43"/>
                    <a:pt x="40" y="45"/>
                    <a:pt x="40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6"/>
            <p:cNvSpPr>
              <a:spLocks noEditPoints="1"/>
            </p:cNvSpPr>
            <p:nvPr userDrawn="1"/>
          </p:nvSpPr>
          <p:spPr bwMode="auto">
            <a:xfrm>
              <a:off x="5430" y="3894"/>
              <a:ext cx="42" cy="43"/>
            </a:xfrm>
            <a:custGeom>
              <a:avLst/>
              <a:gdLst>
                <a:gd name="T0" fmla="*/ 24 w 64"/>
                <a:gd name="T1" fmla="*/ 61 h 66"/>
                <a:gd name="T2" fmla="*/ 18 w 64"/>
                <a:gd name="T3" fmla="*/ 60 h 66"/>
                <a:gd name="T4" fmla="*/ 16 w 64"/>
                <a:gd name="T5" fmla="*/ 59 h 66"/>
                <a:gd name="T6" fmla="*/ 16 w 64"/>
                <a:gd name="T7" fmla="*/ 59 h 66"/>
                <a:gd name="T8" fmla="*/ 20 w 64"/>
                <a:gd name="T9" fmla="*/ 47 h 66"/>
                <a:gd name="T10" fmla="*/ 40 w 64"/>
                <a:gd name="T11" fmla="*/ 47 h 66"/>
                <a:gd name="T12" fmla="*/ 45 w 64"/>
                <a:gd name="T13" fmla="*/ 59 h 66"/>
                <a:gd name="T14" fmla="*/ 45 w 64"/>
                <a:gd name="T15" fmla="*/ 59 h 66"/>
                <a:gd name="T16" fmla="*/ 44 w 64"/>
                <a:gd name="T17" fmla="*/ 60 h 66"/>
                <a:gd name="T18" fmla="*/ 38 w 64"/>
                <a:gd name="T19" fmla="*/ 61 h 66"/>
                <a:gd name="T20" fmla="*/ 38 w 64"/>
                <a:gd name="T21" fmla="*/ 66 h 66"/>
                <a:gd name="T22" fmla="*/ 64 w 64"/>
                <a:gd name="T23" fmla="*/ 66 h 66"/>
                <a:gd name="T24" fmla="*/ 64 w 64"/>
                <a:gd name="T25" fmla="*/ 61 h 66"/>
                <a:gd name="T26" fmla="*/ 59 w 64"/>
                <a:gd name="T27" fmla="*/ 60 h 66"/>
                <a:gd name="T28" fmla="*/ 57 w 64"/>
                <a:gd name="T29" fmla="*/ 58 h 66"/>
                <a:gd name="T30" fmla="*/ 37 w 64"/>
                <a:gd name="T31" fmla="*/ 7 h 66"/>
                <a:gd name="T32" fmla="*/ 35 w 64"/>
                <a:gd name="T33" fmla="*/ 1 h 66"/>
                <a:gd name="T34" fmla="*/ 35 w 64"/>
                <a:gd name="T35" fmla="*/ 0 h 66"/>
                <a:gd name="T36" fmla="*/ 34 w 64"/>
                <a:gd name="T37" fmla="*/ 0 h 66"/>
                <a:gd name="T38" fmla="*/ 26 w 64"/>
                <a:gd name="T39" fmla="*/ 8 h 66"/>
                <a:gd name="T40" fmla="*/ 8 w 64"/>
                <a:gd name="T41" fmla="*/ 58 h 66"/>
                <a:gd name="T42" fmla="*/ 6 w 64"/>
                <a:gd name="T43" fmla="*/ 60 h 66"/>
                <a:gd name="T44" fmla="*/ 0 w 64"/>
                <a:gd name="T45" fmla="*/ 61 h 66"/>
                <a:gd name="T46" fmla="*/ 0 w 64"/>
                <a:gd name="T47" fmla="*/ 66 h 66"/>
                <a:gd name="T48" fmla="*/ 24 w 64"/>
                <a:gd name="T49" fmla="*/ 66 h 66"/>
                <a:gd name="T50" fmla="*/ 24 w 64"/>
                <a:gd name="T51" fmla="*/ 61 h 66"/>
                <a:gd name="T52" fmla="*/ 22 w 64"/>
                <a:gd name="T53" fmla="*/ 40 h 66"/>
                <a:gd name="T54" fmla="*/ 27 w 64"/>
                <a:gd name="T55" fmla="*/ 22 h 66"/>
                <a:gd name="T56" fmla="*/ 29 w 64"/>
                <a:gd name="T57" fmla="*/ 16 h 66"/>
                <a:gd name="T58" fmla="*/ 38 w 64"/>
                <a:gd name="T59" fmla="*/ 40 h 66"/>
                <a:gd name="T60" fmla="*/ 22 w 64"/>
                <a:gd name="T6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6">
                  <a:moveTo>
                    <a:pt x="24" y="61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16" y="60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60"/>
                    <a:pt x="44" y="60"/>
                    <a:pt x="44" y="60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7" y="59"/>
                    <a:pt x="57" y="59"/>
                    <a:pt x="57" y="5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4"/>
                    <a:pt x="36" y="3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2"/>
                    <a:pt x="27" y="3"/>
                    <a:pt x="26" y="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6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4" y="66"/>
                    <a:pt x="24" y="66"/>
                    <a:pt x="24" y="66"/>
                  </a:cubicBezTo>
                  <a:lnTo>
                    <a:pt x="24" y="61"/>
                  </a:lnTo>
                  <a:close/>
                  <a:moveTo>
                    <a:pt x="22" y="40"/>
                  </a:moveTo>
                  <a:cubicBezTo>
                    <a:pt x="27" y="22"/>
                    <a:pt x="27" y="22"/>
                    <a:pt x="27" y="22"/>
                  </a:cubicBezTo>
                  <a:cubicBezTo>
                    <a:pt x="28" y="19"/>
                    <a:pt x="29" y="17"/>
                    <a:pt x="29" y="16"/>
                  </a:cubicBezTo>
                  <a:cubicBezTo>
                    <a:pt x="38" y="40"/>
                    <a:pt x="38" y="40"/>
                    <a:pt x="38" y="40"/>
                  </a:cubicBezTo>
                  <a:lnTo>
                    <a:pt x="2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5478" y="3895"/>
              <a:ext cx="44" cy="42"/>
            </a:xfrm>
            <a:custGeom>
              <a:avLst/>
              <a:gdLst>
                <a:gd name="T0" fmla="*/ 22 w 68"/>
                <a:gd name="T1" fmla="*/ 59 h 64"/>
                <a:gd name="T2" fmla="*/ 19 w 68"/>
                <a:gd name="T3" fmla="*/ 59 h 64"/>
                <a:gd name="T4" fmla="*/ 14 w 68"/>
                <a:gd name="T5" fmla="*/ 56 h 64"/>
                <a:gd name="T6" fmla="*/ 14 w 68"/>
                <a:gd name="T7" fmla="*/ 47 h 64"/>
                <a:gd name="T8" fmla="*/ 14 w 68"/>
                <a:gd name="T9" fmla="*/ 14 h 64"/>
                <a:gd name="T10" fmla="*/ 53 w 68"/>
                <a:gd name="T11" fmla="*/ 63 h 64"/>
                <a:gd name="T12" fmla="*/ 53 w 68"/>
                <a:gd name="T13" fmla="*/ 64 h 64"/>
                <a:gd name="T14" fmla="*/ 60 w 68"/>
                <a:gd name="T15" fmla="*/ 64 h 64"/>
                <a:gd name="T16" fmla="*/ 60 w 68"/>
                <a:gd name="T17" fmla="*/ 18 h 64"/>
                <a:gd name="T18" fmla="*/ 60 w 68"/>
                <a:gd name="T19" fmla="*/ 8 h 64"/>
                <a:gd name="T20" fmla="*/ 65 w 68"/>
                <a:gd name="T21" fmla="*/ 6 h 64"/>
                <a:gd name="T22" fmla="*/ 68 w 68"/>
                <a:gd name="T23" fmla="*/ 5 h 64"/>
                <a:gd name="T24" fmla="*/ 68 w 68"/>
                <a:gd name="T25" fmla="*/ 0 h 64"/>
                <a:gd name="T26" fmla="*/ 46 w 68"/>
                <a:gd name="T27" fmla="*/ 0 h 64"/>
                <a:gd name="T28" fmla="*/ 46 w 68"/>
                <a:gd name="T29" fmla="*/ 5 h 64"/>
                <a:gd name="T30" fmla="*/ 49 w 68"/>
                <a:gd name="T31" fmla="*/ 6 h 64"/>
                <a:gd name="T32" fmla="*/ 53 w 68"/>
                <a:gd name="T33" fmla="*/ 8 h 64"/>
                <a:gd name="T34" fmla="*/ 54 w 68"/>
                <a:gd name="T35" fmla="*/ 18 h 64"/>
                <a:gd name="T36" fmla="*/ 54 w 68"/>
                <a:gd name="T37" fmla="*/ 45 h 64"/>
                <a:gd name="T38" fmla="*/ 18 w 68"/>
                <a:gd name="T39" fmla="*/ 1 h 64"/>
                <a:gd name="T40" fmla="*/ 18 w 68"/>
                <a:gd name="T41" fmla="*/ 0 h 64"/>
                <a:gd name="T42" fmla="*/ 0 w 68"/>
                <a:gd name="T43" fmla="*/ 0 h 64"/>
                <a:gd name="T44" fmla="*/ 0 w 68"/>
                <a:gd name="T45" fmla="*/ 5 h 64"/>
                <a:gd name="T46" fmla="*/ 3 w 68"/>
                <a:gd name="T47" fmla="*/ 6 h 64"/>
                <a:gd name="T48" fmla="*/ 8 w 68"/>
                <a:gd name="T49" fmla="*/ 8 h 64"/>
                <a:gd name="T50" fmla="*/ 8 w 68"/>
                <a:gd name="T51" fmla="*/ 18 h 64"/>
                <a:gd name="T52" fmla="*/ 8 w 68"/>
                <a:gd name="T53" fmla="*/ 47 h 64"/>
                <a:gd name="T54" fmla="*/ 8 w 68"/>
                <a:gd name="T55" fmla="*/ 56 h 64"/>
                <a:gd name="T56" fmla="*/ 3 w 68"/>
                <a:gd name="T57" fmla="*/ 59 h 64"/>
                <a:gd name="T58" fmla="*/ 0 w 68"/>
                <a:gd name="T59" fmla="*/ 59 h 64"/>
                <a:gd name="T60" fmla="*/ 0 w 68"/>
                <a:gd name="T61" fmla="*/ 64 h 64"/>
                <a:gd name="T62" fmla="*/ 22 w 68"/>
                <a:gd name="T63" fmla="*/ 64 h 64"/>
                <a:gd name="T64" fmla="*/ 22 w 68"/>
                <a:gd name="T65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4">
                  <a:moveTo>
                    <a:pt x="22" y="59"/>
                  </a:moveTo>
                  <a:cubicBezTo>
                    <a:pt x="19" y="59"/>
                    <a:pt x="19" y="59"/>
                    <a:pt x="19" y="59"/>
                  </a:cubicBezTo>
                  <a:cubicBezTo>
                    <a:pt x="15" y="58"/>
                    <a:pt x="15" y="57"/>
                    <a:pt x="14" y="56"/>
                  </a:cubicBezTo>
                  <a:cubicBezTo>
                    <a:pt x="14" y="54"/>
                    <a:pt x="14" y="51"/>
                    <a:pt x="14" y="4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3"/>
                    <a:pt x="60" y="10"/>
                    <a:pt x="60" y="8"/>
                  </a:cubicBezTo>
                  <a:cubicBezTo>
                    <a:pt x="60" y="7"/>
                    <a:pt x="60" y="7"/>
                    <a:pt x="65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7"/>
                    <a:pt x="53" y="7"/>
                    <a:pt x="53" y="8"/>
                  </a:cubicBezTo>
                  <a:cubicBezTo>
                    <a:pt x="54" y="10"/>
                    <a:pt x="54" y="13"/>
                    <a:pt x="54" y="18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10"/>
                    <a:pt x="8" y="13"/>
                    <a:pt x="8" y="1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51"/>
                    <a:pt x="8" y="54"/>
                    <a:pt x="8" y="56"/>
                  </a:cubicBezTo>
                  <a:cubicBezTo>
                    <a:pt x="8" y="57"/>
                    <a:pt x="8" y="58"/>
                    <a:pt x="3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64"/>
                    <a:pt x="22" y="64"/>
                    <a:pt x="22" y="64"/>
                  </a:cubicBezTo>
                  <a:lnTo>
                    <a:pt x="22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5529" y="3895"/>
              <a:ext cx="42" cy="43"/>
            </a:xfrm>
            <a:custGeom>
              <a:avLst/>
              <a:gdLst>
                <a:gd name="T0" fmla="*/ 27 w 64"/>
                <a:gd name="T1" fmla="*/ 59 h 65"/>
                <a:gd name="T2" fmla="*/ 24 w 64"/>
                <a:gd name="T3" fmla="*/ 59 h 65"/>
                <a:gd name="T4" fmla="*/ 19 w 64"/>
                <a:gd name="T5" fmla="*/ 56 h 65"/>
                <a:gd name="T6" fmla="*/ 19 w 64"/>
                <a:gd name="T7" fmla="*/ 47 h 65"/>
                <a:gd name="T8" fmla="*/ 19 w 64"/>
                <a:gd name="T9" fmla="*/ 33 h 65"/>
                <a:gd name="T10" fmla="*/ 22 w 64"/>
                <a:gd name="T11" fmla="*/ 37 h 65"/>
                <a:gd name="T12" fmla="*/ 36 w 64"/>
                <a:gd name="T13" fmla="*/ 52 h 65"/>
                <a:gd name="T14" fmla="*/ 60 w 64"/>
                <a:gd name="T15" fmla="*/ 65 h 65"/>
                <a:gd name="T16" fmla="*/ 62 w 64"/>
                <a:gd name="T17" fmla="*/ 65 h 65"/>
                <a:gd name="T18" fmla="*/ 63 w 64"/>
                <a:gd name="T19" fmla="*/ 65 h 65"/>
                <a:gd name="T20" fmla="*/ 64 w 64"/>
                <a:gd name="T21" fmla="*/ 60 h 65"/>
                <a:gd name="T22" fmla="*/ 63 w 64"/>
                <a:gd name="T23" fmla="*/ 60 h 65"/>
                <a:gd name="T24" fmla="*/ 49 w 64"/>
                <a:gd name="T25" fmla="*/ 49 h 65"/>
                <a:gd name="T26" fmla="*/ 33 w 64"/>
                <a:gd name="T27" fmla="*/ 32 h 65"/>
                <a:gd name="T28" fmla="*/ 30 w 64"/>
                <a:gd name="T29" fmla="*/ 29 h 65"/>
                <a:gd name="T30" fmla="*/ 52 w 64"/>
                <a:gd name="T31" fmla="*/ 10 h 65"/>
                <a:gd name="T32" fmla="*/ 58 w 64"/>
                <a:gd name="T33" fmla="*/ 5 h 65"/>
                <a:gd name="T34" fmla="*/ 61 w 64"/>
                <a:gd name="T35" fmla="*/ 5 h 65"/>
                <a:gd name="T36" fmla="*/ 61 w 64"/>
                <a:gd name="T37" fmla="*/ 0 h 65"/>
                <a:gd name="T38" fmla="*/ 36 w 64"/>
                <a:gd name="T39" fmla="*/ 0 h 65"/>
                <a:gd name="T40" fmla="*/ 36 w 64"/>
                <a:gd name="T41" fmla="*/ 5 h 65"/>
                <a:gd name="T42" fmla="*/ 42 w 64"/>
                <a:gd name="T43" fmla="*/ 6 h 65"/>
                <a:gd name="T44" fmla="*/ 44 w 64"/>
                <a:gd name="T45" fmla="*/ 7 h 65"/>
                <a:gd name="T46" fmla="*/ 42 w 64"/>
                <a:gd name="T47" fmla="*/ 9 h 65"/>
                <a:gd name="T48" fmla="*/ 19 w 64"/>
                <a:gd name="T49" fmla="*/ 32 h 65"/>
                <a:gd name="T50" fmla="*/ 19 w 64"/>
                <a:gd name="T51" fmla="*/ 18 h 65"/>
                <a:gd name="T52" fmla="*/ 19 w 64"/>
                <a:gd name="T53" fmla="*/ 8 h 65"/>
                <a:gd name="T54" fmla="*/ 24 w 64"/>
                <a:gd name="T55" fmla="*/ 6 h 65"/>
                <a:gd name="T56" fmla="*/ 27 w 64"/>
                <a:gd name="T57" fmla="*/ 5 h 65"/>
                <a:gd name="T58" fmla="*/ 27 w 64"/>
                <a:gd name="T59" fmla="*/ 0 h 65"/>
                <a:gd name="T60" fmla="*/ 0 w 64"/>
                <a:gd name="T61" fmla="*/ 0 h 65"/>
                <a:gd name="T62" fmla="*/ 0 w 64"/>
                <a:gd name="T63" fmla="*/ 5 h 65"/>
                <a:gd name="T64" fmla="*/ 3 w 64"/>
                <a:gd name="T65" fmla="*/ 6 h 65"/>
                <a:gd name="T66" fmla="*/ 8 w 64"/>
                <a:gd name="T67" fmla="*/ 8 h 65"/>
                <a:gd name="T68" fmla="*/ 8 w 64"/>
                <a:gd name="T69" fmla="*/ 18 h 65"/>
                <a:gd name="T70" fmla="*/ 8 w 64"/>
                <a:gd name="T71" fmla="*/ 47 h 65"/>
                <a:gd name="T72" fmla="*/ 8 w 64"/>
                <a:gd name="T73" fmla="*/ 56 h 65"/>
                <a:gd name="T74" fmla="*/ 3 w 64"/>
                <a:gd name="T75" fmla="*/ 59 h 65"/>
                <a:gd name="T76" fmla="*/ 0 w 64"/>
                <a:gd name="T77" fmla="*/ 59 h 65"/>
                <a:gd name="T78" fmla="*/ 0 w 64"/>
                <a:gd name="T79" fmla="*/ 64 h 65"/>
                <a:gd name="T80" fmla="*/ 27 w 64"/>
                <a:gd name="T81" fmla="*/ 64 h 65"/>
                <a:gd name="T82" fmla="*/ 27 w 64"/>
                <a:gd name="T83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" h="65">
                  <a:moveTo>
                    <a:pt x="27" y="59"/>
                  </a:moveTo>
                  <a:cubicBezTo>
                    <a:pt x="24" y="59"/>
                    <a:pt x="24" y="59"/>
                    <a:pt x="24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19" y="54"/>
                    <a:pt x="19" y="51"/>
                    <a:pt x="19" y="4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4"/>
                    <a:pt x="21" y="35"/>
                    <a:pt x="22" y="3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45" y="63"/>
                    <a:pt x="49" y="65"/>
                    <a:pt x="60" y="65"/>
                  </a:cubicBezTo>
                  <a:cubicBezTo>
                    <a:pt x="61" y="65"/>
                    <a:pt x="61" y="65"/>
                    <a:pt x="62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59" y="59"/>
                    <a:pt x="57" y="57"/>
                    <a:pt x="49" y="49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0"/>
                    <a:pt x="31" y="29"/>
                    <a:pt x="30" y="2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5" y="6"/>
                    <a:pt x="56" y="6"/>
                    <a:pt x="58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7"/>
                    <a:pt x="44" y="7"/>
                    <a:pt x="44" y="7"/>
                  </a:cubicBezTo>
                  <a:cubicBezTo>
                    <a:pt x="44" y="7"/>
                    <a:pt x="43" y="8"/>
                    <a:pt x="42" y="9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3"/>
                    <a:pt x="19" y="10"/>
                    <a:pt x="19" y="8"/>
                  </a:cubicBezTo>
                  <a:cubicBezTo>
                    <a:pt x="19" y="7"/>
                    <a:pt x="19" y="7"/>
                    <a:pt x="24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10"/>
                    <a:pt x="8" y="13"/>
                    <a:pt x="8" y="1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51"/>
                    <a:pt x="8" y="54"/>
                    <a:pt x="8" y="56"/>
                  </a:cubicBezTo>
                  <a:cubicBezTo>
                    <a:pt x="8" y="57"/>
                    <a:pt x="8" y="58"/>
                    <a:pt x="3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7" y="64"/>
                    <a:pt x="27" y="64"/>
                    <a:pt x="27" y="64"/>
                  </a:cubicBezTo>
                  <a:lnTo>
                    <a:pt x="2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5593" y="3895"/>
              <a:ext cx="43" cy="43"/>
            </a:xfrm>
            <a:custGeom>
              <a:avLst/>
              <a:gdLst>
                <a:gd name="T0" fmla="*/ 40 w 67"/>
                <a:gd name="T1" fmla="*/ 39 h 65"/>
                <a:gd name="T2" fmla="*/ 43 w 67"/>
                <a:gd name="T3" fmla="*/ 40 h 65"/>
                <a:gd name="T4" fmla="*/ 48 w 67"/>
                <a:gd name="T5" fmla="*/ 42 h 65"/>
                <a:gd name="T6" fmla="*/ 48 w 67"/>
                <a:gd name="T7" fmla="*/ 52 h 65"/>
                <a:gd name="T8" fmla="*/ 48 w 67"/>
                <a:gd name="T9" fmla="*/ 57 h 65"/>
                <a:gd name="T10" fmla="*/ 37 w 67"/>
                <a:gd name="T11" fmla="*/ 59 h 65"/>
                <a:gd name="T12" fmla="*/ 12 w 67"/>
                <a:gd name="T13" fmla="*/ 31 h 65"/>
                <a:gd name="T14" fmla="*/ 19 w 67"/>
                <a:gd name="T15" fmla="*/ 12 h 65"/>
                <a:gd name="T16" fmla="*/ 35 w 67"/>
                <a:gd name="T17" fmla="*/ 7 h 65"/>
                <a:gd name="T18" fmla="*/ 51 w 67"/>
                <a:gd name="T19" fmla="*/ 14 h 65"/>
                <a:gd name="T20" fmla="*/ 53 w 67"/>
                <a:gd name="T21" fmla="*/ 21 h 65"/>
                <a:gd name="T22" fmla="*/ 53 w 67"/>
                <a:gd name="T23" fmla="*/ 22 h 65"/>
                <a:gd name="T24" fmla="*/ 58 w 67"/>
                <a:gd name="T25" fmla="*/ 22 h 65"/>
                <a:gd name="T26" fmla="*/ 58 w 67"/>
                <a:gd name="T27" fmla="*/ 21 h 65"/>
                <a:gd name="T28" fmla="*/ 58 w 67"/>
                <a:gd name="T29" fmla="*/ 3 h 65"/>
                <a:gd name="T30" fmla="*/ 58 w 67"/>
                <a:gd name="T31" fmla="*/ 2 h 65"/>
                <a:gd name="T32" fmla="*/ 57 w 67"/>
                <a:gd name="T33" fmla="*/ 2 h 65"/>
                <a:gd name="T34" fmla="*/ 53 w 67"/>
                <a:gd name="T35" fmla="*/ 2 h 65"/>
                <a:gd name="T36" fmla="*/ 36 w 67"/>
                <a:gd name="T37" fmla="*/ 0 h 65"/>
                <a:gd name="T38" fmla="*/ 12 w 67"/>
                <a:gd name="T39" fmla="*/ 7 h 65"/>
                <a:gd name="T40" fmla="*/ 0 w 67"/>
                <a:gd name="T41" fmla="*/ 32 h 65"/>
                <a:gd name="T42" fmla="*/ 13 w 67"/>
                <a:gd name="T43" fmla="*/ 59 h 65"/>
                <a:gd name="T44" fmla="*/ 35 w 67"/>
                <a:gd name="T45" fmla="*/ 65 h 65"/>
                <a:gd name="T46" fmla="*/ 59 w 67"/>
                <a:gd name="T47" fmla="*/ 61 h 65"/>
                <a:gd name="T48" fmla="*/ 60 w 67"/>
                <a:gd name="T49" fmla="*/ 61 h 65"/>
                <a:gd name="T50" fmla="*/ 59 w 67"/>
                <a:gd name="T51" fmla="*/ 60 h 65"/>
                <a:gd name="T52" fmla="*/ 59 w 67"/>
                <a:gd name="T53" fmla="*/ 54 h 65"/>
                <a:gd name="T54" fmla="*/ 59 w 67"/>
                <a:gd name="T55" fmla="*/ 52 h 65"/>
                <a:gd name="T56" fmla="*/ 59 w 67"/>
                <a:gd name="T57" fmla="*/ 42 h 65"/>
                <a:gd name="T58" fmla="*/ 64 w 67"/>
                <a:gd name="T59" fmla="*/ 40 h 65"/>
                <a:gd name="T60" fmla="*/ 67 w 67"/>
                <a:gd name="T61" fmla="*/ 39 h 65"/>
                <a:gd name="T62" fmla="*/ 67 w 67"/>
                <a:gd name="T63" fmla="*/ 34 h 65"/>
                <a:gd name="T64" fmla="*/ 40 w 67"/>
                <a:gd name="T65" fmla="*/ 34 h 65"/>
                <a:gd name="T66" fmla="*/ 40 w 67"/>
                <a:gd name="T67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" h="65">
                  <a:moveTo>
                    <a:pt x="40" y="39"/>
                  </a:moveTo>
                  <a:cubicBezTo>
                    <a:pt x="43" y="40"/>
                    <a:pt x="43" y="40"/>
                    <a:pt x="43" y="40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8" y="44"/>
                    <a:pt x="48" y="48"/>
                    <a:pt x="48" y="52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6" y="58"/>
                    <a:pt x="42" y="59"/>
                    <a:pt x="37" y="59"/>
                  </a:cubicBezTo>
                  <a:cubicBezTo>
                    <a:pt x="22" y="59"/>
                    <a:pt x="12" y="48"/>
                    <a:pt x="12" y="31"/>
                  </a:cubicBezTo>
                  <a:cubicBezTo>
                    <a:pt x="12" y="22"/>
                    <a:pt x="14" y="16"/>
                    <a:pt x="19" y="12"/>
                  </a:cubicBezTo>
                  <a:cubicBezTo>
                    <a:pt x="22" y="8"/>
                    <a:pt x="27" y="7"/>
                    <a:pt x="35" y="7"/>
                  </a:cubicBezTo>
                  <a:cubicBezTo>
                    <a:pt x="45" y="7"/>
                    <a:pt x="50" y="9"/>
                    <a:pt x="51" y="14"/>
                  </a:cubicBezTo>
                  <a:cubicBezTo>
                    <a:pt x="52" y="15"/>
                    <a:pt x="52" y="17"/>
                    <a:pt x="53" y="21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3"/>
                    <a:pt x="58" y="8"/>
                    <a:pt x="58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6" y="2"/>
                    <a:pt x="54" y="2"/>
                    <a:pt x="53" y="2"/>
                  </a:cubicBezTo>
                  <a:cubicBezTo>
                    <a:pt x="48" y="1"/>
                    <a:pt x="42" y="0"/>
                    <a:pt x="36" y="0"/>
                  </a:cubicBezTo>
                  <a:cubicBezTo>
                    <a:pt x="25" y="0"/>
                    <a:pt x="18" y="2"/>
                    <a:pt x="12" y="7"/>
                  </a:cubicBezTo>
                  <a:cubicBezTo>
                    <a:pt x="4" y="12"/>
                    <a:pt x="0" y="21"/>
                    <a:pt x="0" y="32"/>
                  </a:cubicBezTo>
                  <a:cubicBezTo>
                    <a:pt x="0" y="44"/>
                    <a:pt x="5" y="53"/>
                    <a:pt x="13" y="59"/>
                  </a:cubicBezTo>
                  <a:cubicBezTo>
                    <a:pt x="18" y="63"/>
                    <a:pt x="26" y="65"/>
                    <a:pt x="35" y="65"/>
                  </a:cubicBezTo>
                  <a:cubicBezTo>
                    <a:pt x="43" y="65"/>
                    <a:pt x="52" y="64"/>
                    <a:pt x="59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59"/>
                    <a:pt x="59" y="57"/>
                    <a:pt x="59" y="54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48"/>
                    <a:pt x="59" y="44"/>
                    <a:pt x="59" y="42"/>
                  </a:cubicBezTo>
                  <a:cubicBezTo>
                    <a:pt x="59" y="41"/>
                    <a:pt x="59" y="41"/>
                    <a:pt x="64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40" y="34"/>
                    <a:pt x="40" y="34"/>
                    <a:pt x="40" y="34"/>
                  </a:cubicBezTo>
                  <a:lnTo>
                    <a:pt x="4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10"/>
            <p:cNvSpPr>
              <a:spLocks noEditPoints="1"/>
            </p:cNvSpPr>
            <p:nvPr userDrawn="1"/>
          </p:nvSpPr>
          <p:spPr bwMode="auto">
            <a:xfrm>
              <a:off x="5642" y="3895"/>
              <a:ext cx="44" cy="43"/>
            </a:xfrm>
            <a:custGeom>
              <a:avLst/>
              <a:gdLst>
                <a:gd name="T0" fmla="*/ 52 w 67"/>
                <a:gd name="T1" fmla="*/ 4 h 66"/>
                <a:gd name="T2" fmla="*/ 35 w 67"/>
                <a:gd name="T3" fmla="*/ 0 h 66"/>
                <a:gd name="T4" fmla="*/ 15 w 67"/>
                <a:gd name="T5" fmla="*/ 5 h 66"/>
                <a:gd name="T6" fmla="*/ 0 w 67"/>
                <a:gd name="T7" fmla="*/ 33 h 66"/>
                <a:gd name="T8" fmla="*/ 7 w 67"/>
                <a:gd name="T9" fmla="*/ 55 h 66"/>
                <a:gd name="T10" fmla="*/ 33 w 67"/>
                <a:gd name="T11" fmla="*/ 66 h 66"/>
                <a:gd name="T12" fmla="*/ 56 w 67"/>
                <a:gd name="T13" fmla="*/ 58 h 66"/>
                <a:gd name="T14" fmla="*/ 67 w 67"/>
                <a:gd name="T15" fmla="*/ 32 h 66"/>
                <a:gd name="T16" fmla="*/ 52 w 67"/>
                <a:gd name="T17" fmla="*/ 4 h 66"/>
                <a:gd name="T18" fmla="*/ 34 w 67"/>
                <a:gd name="T19" fmla="*/ 59 h 66"/>
                <a:gd name="T20" fmla="*/ 33 w 67"/>
                <a:gd name="T21" fmla="*/ 59 h 66"/>
                <a:gd name="T22" fmla="*/ 17 w 67"/>
                <a:gd name="T23" fmla="*/ 50 h 66"/>
                <a:gd name="T24" fmla="*/ 12 w 67"/>
                <a:gd name="T25" fmla="*/ 31 h 66"/>
                <a:gd name="T26" fmla="*/ 23 w 67"/>
                <a:gd name="T27" fmla="*/ 9 h 66"/>
                <a:gd name="T28" fmla="*/ 34 w 67"/>
                <a:gd name="T29" fmla="*/ 6 h 66"/>
                <a:gd name="T30" fmla="*/ 55 w 67"/>
                <a:gd name="T31" fmla="*/ 33 h 66"/>
                <a:gd name="T32" fmla="*/ 52 w 67"/>
                <a:gd name="T33" fmla="*/ 48 h 66"/>
                <a:gd name="T34" fmla="*/ 34 w 67"/>
                <a:gd name="T35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66">
                  <a:moveTo>
                    <a:pt x="52" y="4"/>
                  </a:moveTo>
                  <a:cubicBezTo>
                    <a:pt x="47" y="1"/>
                    <a:pt x="42" y="0"/>
                    <a:pt x="35" y="0"/>
                  </a:cubicBezTo>
                  <a:cubicBezTo>
                    <a:pt x="27" y="0"/>
                    <a:pt x="21" y="2"/>
                    <a:pt x="15" y="5"/>
                  </a:cubicBezTo>
                  <a:cubicBezTo>
                    <a:pt x="5" y="11"/>
                    <a:pt x="0" y="21"/>
                    <a:pt x="0" y="33"/>
                  </a:cubicBezTo>
                  <a:cubicBezTo>
                    <a:pt x="0" y="42"/>
                    <a:pt x="3" y="50"/>
                    <a:pt x="7" y="55"/>
                  </a:cubicBezTo>
                  <a:cubicBezTo>
                    <a:pt x="13" y="62"/>
                    <a:pt x="22" y="66"/>
                    <a:pt x="33" y="66"/>
                  </a:cubicBezTo>
                  <a:cubicBezTo>
                    <a:pt x="42" y="66"/>
                    <a:pt x="50" y="63"/>
                    <a:pt x="56" y="58"/>
                  </a:cubicBezTo>
                  <a:cubicBezTo>
                    <a:pt x="63" y="52"/>
                    <a:pt x="67" y="42"/>
                    <a:pt x="67" y="32"/>
                  </a:cubicBezTo>
                  <a:cubicBezTo>
                    <a:pt x="67" y="19"/>
                    <a:pt x="62" y="9"/>
                    <a:pt x="52" y="4"/>
                  </a:cubicBezTo>
                  <a:moveTo>
                    <a:pt x="34" y="59"/>
                  </a:moveTo>
                  <a:cubicBezTo>
                    <a:pt x="33" y="59"/>
                    <a:pt x="33" y="59"/>
                    <a:pt x="33" y="59"/>
                  </a:cubicBezTo>
                  <a:cubicBezTo>
                    <a:pt x="27" y="59"/>
                    <a:pt x="21" y="56"/>
                    <a:pt x="17" y="50"/>
                  </a:cubicBezTo>
                  <a:cubicBezTo>
                    <a:pt x="14" y="45"/>
                    <a:pt x="12" y="38"/>
                    <a:pt x="12" y="31"/>
                  </a:cubicBezTo>
                  <a:cubicBezTo>
                    <a:pt x="12" y="20"/>
                    <a:pt x="16" y="13"/>
                    <a:pt x="23" y="9"/>
                  </a:cubicBezTo>
                  <a:cubicBezTo>
                    <a:pt x="26" y="7"/>
                    <a:pt x="30" y="6"/>
                    <a:pt x="34" y="6"/>
                  </a:cubicBezTo>
                  <a:cubicBezTo>
                    <a:pt x="49" y="6"/>
                    <a:pt x="55" y="20"/>
                    <a:pt x="55" y="33"/>
                  </a:cubicBezTo>
                  <a:cubicBezTo>
                    <a:pt x="55" y="39"/>
                    <a:pt x="54" y="44"/>
                    <a:pt x="52" y="48"/>
                  </a:cubicBezTo>
                  <a:cubicBezTo>
                    <a:pt x="49" y="55"/>
                    <a:pt x="42" y="59"/>
                    <a:pt x="34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5696" y="3895"/>
              <a:ext cx="28" cy="43"/>
            </a:xfrm>
            <a:custGeom>
              <a:avLst/>
              <a:gdLst>
                <a:gd name="T0" fmla="*/ 20 w 42"/>
                <a:gd name="T1" fmla="*/ 59 h 65"/>
                <a:gd name="T2" fmla="*/ 8 w 42"/>
                <a:gd name="T3" fmla="*/ 54 h 65"/>
                <a:gd name="T4" fmla="*/ 5 w 42"/>
                <a:gd name="T5" fmla="*/ 46 h 65"/>
                <a:gd name="T6" fmla="*/ 4 w 42"/>
                <a:gd name="T7" fmla="*/ 46 h 65"/>
                <a:gd name="T8" fmla="*/ 0 w 42"/>
                <a:gd name="T9" fmla="*/ 46 h 65"/>
                <a:gd name="T10" fmla="*/ 0 w 42"/>
                <a:gd name="T11" fmla="*/ 47 h 65"/>
                <a:gd name="T12" fmla="*/ 2 w 42"/>
                <a:gd name="T13" fmla="*/ 62 h 65"/>
                <a:gd name="T14" fmla="*/ 2 w 42"/>
                <a:gd name="T15" fmla="*/ 63 h 65"/>
                <a:gd name="T16" fmla="*/ 2 w 42"/>
                <a:gd name="T17" fmla="*/ 63 h 65"/>
                <a:gd name="T18" fmla="*/ 19 w 42"/>
                <a:gd name="T19" fmla="*/ 65 h 65"/>
                <a:gd name="T20" fmla="*/ 42 w 42"/>
                <a:gd name="T21" fmla="*/ 47 h 65"/>
                <a:gd name="T22" fmla="*/ 30 w 42"/>
                <a:gd name="T23" fmla="*/ 30 h 65"/>
                <a:gd name="T24" fmla="*/ 21 w 42"/>
                <a:gd name="T25" fmla="*/ 25 h 65"/>
                <a:gd name="T26" fmla="*/ 13 w 42"/>
                <a:gd name="T27" fmla="*/ 15 h 65"/>
                <a:gd name="T28" fmla="*/ 24 w 42"/>
                <a:gd name="T29" fmla="*/ 6 h 65"/>
                <a:gd name="T30" fmla="*/ 31 w 42"/>
                <a:gd name="T31" fmla="*/ 8 h 65"/>
                <a:gd name="T32" fmla="*/ 32 w 42"/>
                <a:gd name="T33" fmla="*/ 11 h 65"/>
                <a:gd name="T34" fmla="*/ 34 w 42"/>
                <a:gd name="T35" fmla="*/ 17 h 65"/>
                <a:gd name="T36" fmla="*/ 35 w 42"/>
                <a:gd name="T37" fmla="*/ 18 h 65"/>
                <a:gd name="T38" fmla="*/ 39 w 42"/>
                <a:gd name="T39" fmla="*/ 18 h 65"/>
                <a:gd name="T40" fmla="*/ 39 w 42"/>
                <a:gd name="T41" fmla="*/ 17 h 65"/>
                <a:gd name="T42" fmla="*/ 39 w 42"/>
                <a:gd name="T43" fmla="*/ 2 h 65"/>
                <a:gd name="T44" fmla="*/ 39 w 42"/>
                <a:gd name="T45" fmla="*/ 1 h 65"/>
                <a:gd name="T46" fmla="*/ 38 w 42"/>
                <a:gd name="T47" fmla="*/ 1 h 65"/>
                <a:gd name="T48" fmla="*/ 32 w 42"/>
                <a:gd name="T49" fmla="*/ 1 h 65"/>
                <a:gd name="T50" fmla="*/ 24 w 42"/>
                <a:gd name="T51" fmla="*/ 0 h 65"/>
                <a:gd name="T52" fmla="*/ 3 w 42"/>
                <a:gd name="T53" fmla="*/ 17 h 65"/>
                <a:gd name="T54" fmla="*/ 14 w 42"/>
                <a:gd name="T55" fmla="*/ 35 h 65"/>
                <a:gd name="T56" fmla="*/ 23 w 42"/>
                <a:gd name="T57" fmla="*/ 40 h 65"/>
                <a:gd name="T58" fmla="*/ 30 w 42"/>
                <a:gd name="T59" fmla="*/ 49 h 65"/>
                <a:gd name="T60" fmla="*/ 20 w 42"/>
                <a:gd name="T61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65">
                  <a:moveTo>
                    <a:pt x="20" y="59"/>
                  </a:moveTo>
                  <a:cubicBezTo>
                    <a:pt x="11" y="59"/>
                    <a:pt x="9" y="57"/>
                    <a:pt x="8" y="54"/>
                  </a:cubicBezTo>
                  <a:cubicBezTo>
                    <a:pt x="6" y="52"/>
                    <a:pt x="6" y="50"/>
                    <a:pt x="5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5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7" y="64"/>
                    <a:pt x="13" y="65"/>
                    <a:pt x="19" y="65"/>
                  </a:cubicBezTo>
                  <a:cubicBezTo>
                    <a:pt x="34" y="65"/>
                    <a:pt x="42" y="56"/>
                    <a:pt x="42" y="47"/>
                  </a:cubicBezTo>
                  <a:cubicBezTo>
                    <a:pt x="42" y="40"/>
                    <a:pt x="38" y="34"/>
                    <a:pt x="30" y="30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6" y="22"/>
                    <a:pt x="13" y="19"/>
                    <a:pt x="13" y="15"/>
                  </a:cubicBezTo>
                  <a:cubicBezTo>
                    <a:pt x="13" y="9"/>
                    <a:pt x="17" y="6"/>
                    <a:pt x="24" y="6"/>
                  </a:cubicBezTo>
                  <a:cubicBezTo>
                    <a:pt x="29" y="6"/>
                    <a:pt x="30" y="7"/>
                    <a:pt x="31" y="8"/>
                  </a:cubicBezTo>
                  <a:cubicBezTo>
                    <a:pt x="31" y="9"/>
                    <a:pt x="32" y="9"/>
                    <a:pt x="32" y="11"/>
                  </a:cubicBezTo>
                  <a:cubicBezTo>
                    <a:pt x="33" y="13"/>
                    <a:pt x="34" y="17"/>
                    <a:pt x="34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40" y="9"/>
                    <a:pt x="39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4" y="1"/>
                    <a:pt x="32" y="1"/>
                  </a:cubicBezTo>
                  <a:cubicBezTo>
                    <a:pt x="29" y="0"/>
                    <a:pt x="27" y="0"/>
                    <a:pt x="24" y="0"/>
                  </a:cubicBezTo>
                  <a:cubicBezTo>
                    <a:pt x="10" y="0"/>
                    <a:pt x="3" y="9"/>
                    <a:pt x="3" y="17"/>
                  </a:cubicBezTo>
                  <a:cubicBezTo>
                    <a:pt x="3" y="25"/>
                    <a:pt x="7" y="31"/>
                    <a:pt x="14" y="35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2"/>
                    <a:pt x="30" y="46"/>
                    <a:pt x="30" y="49"/>
                  </a:cubicBezTo>
                  <a:cubicBezTo>
                    <a:pt x="30" y="56"/>
                    <a:pt x="27" y="59"/>
                    <a:pt x="2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12"/>
            <p:cNvSpPr>
              <a:spLocks noEditPoints="1"/>
            </p:cNvSpPr>
            <p:nvPr userDrawn="1"/>
          </p:nvSpPr>
          <p:spPr bwMode="auto">
            <a:xfrm>
              <a:off x="5733" y="3896"/>
              <a:ext cx="31" cy="42"/>
            </a:xfrm>
            <a:custGeom>
              <a:avLst/>
              <a:gdLst>
                <a:gd name="T0" fmla="*/ 35 w 48"/>
                <a:gd name="T1" fmla="*/ 2 h 64"/>
                <a:gd name="T2" fmla="*/ 20 w 48"/>
                <a:gd name="T3" fmla="*/ 0 h 64"/>
                <a:gd name="T4" fmla="*/ 0 w 48"/>
                <a:gd name="T5" fmla="*/ 0 h 64"/>
                <a:gd name="T6" fmla="*/ 0 w 48"/>
                <a:gd name="T7" fmla="*/ 5 h 64"/>
                <a:gd name="T8" fmla="*/ 4 w 48"/>
                <a:gd name="T9" fmla="*/ 5 h 64"/>
                <a:gd name="T10" fmla="*/ 8 w 48"/>
                <a:gd name="T11" fmla="*/ 8 h 64"/>
                <a:gd name="T12" fmla="*/ 8 w 48"/>
                <a:gd name="T13" fmla="*/ 17 h 64"/>
                <a:gd name="T14" fmla="*/ 8 w 48"/>
                <a:gd name="T15" fmla="*/ 46 h 64"/>
                <a:gd name="T16" fmla="*/ 8 w 48"/>
                <a:gd name="T17" fmla="*/ 56 h 64"/>
                <a:gd name="T18" fmla="*/ 4 w 48"/>
                <a:gd name="T19" fmla="*/ 58 h 64"/>
                <a:gd name="T20" fmla="*/ 0 w 48"/>
                <a:gd name="T21" fmla="*/ 59 h 64"/>
                <a:gd name="T22" fmla="*/ 0 w 48"/>
                <a:gd name="T23" fmla="*/ 64 h 64"/>
                <a:gd name="T24" fmla="*/ 27 w 48"/>
                <a:gd name="T25" fmla="*/ 64 h 64"/>
                <a:gd name="T26" fmla="*/ 27 w 48"/>
                <a:gd name="T27" fmla="*/ 59 h 64"/>
                <a:gd name="T28" fmla="*/ 24 w 48"/>
                <a:gd name="T29" fmla="*/ 58 h 64"/>
                <a:gd name="T30" fmla="*/ 20 w 48"/>
                <a:gd name="T31" fmla="*/ 56 h 64"/>
                <a:gd name="T32" fmla="*/ 20 w 48"/>
                <a:gd name="T33" fmla="*/ 46 h 64"/>
                <a:gd name="T34" fmla="*/ 20 w 48"/>
                <a:gd name="T35" fmla="*/ 39 h 64"/>
                <a:gd name="T36" fmla="*/ 27 w 48"/>
                <a:gd name="T37" fmla="*/ 39 h 64"/>
                <a:gd name="T38" fmla="*/ 48 w 48"/>
                <a:gd name="T39" fmla="*/ 19 h 64"/>
                <a:gd name="T40" fmla="*/ 35 w 48"/>
                <a:gd name="T41" fmla="*/ 2 h 64"/>
                <a:gd name="T42" fmla="*/ 22 w 48"/>
                <a:gd name="T43" fmla="*/ 6 h 64"/>
                <a:gd name="T44" fmla="*/ 35 w 48"/>
                <a:gd name="T45" fmla="*/ 15 h 64"/>
                <a:gd name="T46" fmla="*/ 36 w 48"/>
                <a:gd name="T47" fmla="*/ 21 h 64"/>
                <a:gd name="T48" fmla="*/ 31 w 48"/>
                <a:gd name="T49" fmla="*/ 32 h 64"/>
                <a:gd name="T50" fmla="*/ 20 w 48"/>
                <a:gd name="T51" fmla="*/ 34 h 64"/>
                <a:gd name="T52" fmla="*/ 20 w 48"/>
                <a:gd name="T53" fmla="*/ 7 h 64"/>
                <a:gd name="T54" fmla="*/ 22 w 48"/>
                <a:gd name="T55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64">
                  <a:moveTo>
                    <a:pt x="35" y="2"/>
                  </a:moveTo>
                  <a:cubicBezTo>
                    <a:pt x="31" y="0"/>
                    <a:pt x="27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6"/>
                    <a:pt x="8" y="6"/>
                    <a:pt x="8" y="8"/>
                  </a:cubicBezTo>
                  <a:cubicBezTo>
                    <a:pt x="8" y="10"/>
                    <a:pt x="8" y="13"/>
                    <a:pt x="8" y="1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50"/>
                    <a:pt x="8" y="54"/>
                    <a:pt x="8" y="56"/>
                  </a:cubicBezTo>
                  <a:cubicBezTo>
                    <a:pt x="8" y="57"/>
                    <a:pt x="8" y="57"/>
                    <a:pt x="4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0" y="57"/>
                    <a:pt x="20" y="57"/>
                    <a:pt x="20" y="56"/>
                  </a:cubicBezTo>
                  <a:cubicBezTo>
                    <a:pt x="20" y="54"/>
                    <a:pt x="20" y="50"/>
                    <a:pt x="20" y="4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9"/>
                    <a:pt x="25" y="39"/>
                    <a:pt x="27" y="39"/>
                  </a:cubicBezTo>
                  <a:cubicBezTo>
                    <a:pt x="39" y="39"/>
                    <a:pt x="48" y="31"/>
                    <a:pt x="48" y="19"/>
                  </a:cubicBezTo>
                  <a:cubicBezTo>
                    <a:pt x="48" y="10"/>
                    <a:pt x="43" y="4"/>
                    <a:pt x="35" y="2"/>
                  </a:cubicBezTo>
                  <a:moveTo>
                    <a:pt x="22" y="6"/>
                  </a:moveTo>
                  <a:cubicBezTo>
                    <a:pt x="29" y="6"/>
                    <a:pt x="33" y="9"/>
                    <a:pt x="35" y="15"/>
                  </a:cubicBezTo>
                  <a:cubicBezTo>
                    <a:pt x="36" y="16"/>
                    <a:pt x="36" y="18"/>
                    <a:pt x="36" y="21"/>
                  </a:cubicBezTo>
                  <a:cubicBezTo>
                    <a:pt x="36" y="23"/>
                    <a:pt x="36" y="29"/>
                    <a:pt x="31" y="32"/>
                  </a:cubicBezTo>
                  <a:cubicBezTo>
                    <a:pt x="29" y="33"/>
                    <a:pt x="24" y="34"/>
                    <a:pt x="20" y="34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1" y="6"/>
                    <a:pt x="2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13"/>
            <p:cNvSpPr>
              <a:spLocks noEditPoints="1"/>
            </p:cNvSpPr>
            <p:nvPr userDrawn="1"/>
          </p:nvSpPr>
          <p:spPr bwMode="auto">
            <a:xfrm>
              <a:off x="5773" y="3895"/>
              <a:ext cx="44" cy="43"/>
            </a:xfrm>
            <a:custGeom>
              <a:avLst/>
              <a:gdLst>
                <a:gd name="T0" fmla="*/ 68 w 68"/>
                <a:gd name="T1" fmla="*/ 32 h 66"/>
                <a:gd name="T2" fmla="*/ 52 w 68"/>
                <a:gd name="T3" fmla="*/ 4 h 66"/>
                <a:gd name="T4" fmla="*/ 35 w 68"/>
                <a:gd name="T5" fmla="*/ 0 h 66"/>
                <a:gd name="T6" fmla="*/ 15 w 68"/>
                <a:gd name="T7" fmla="*/ 5 h 66"/>
                <a:gd name="T8" fmla="*/ 0 w 68"/>
                <a:gd name="T9" fmla="*/ 33 h 66"/>
                <a:gd name="T10" fmla="*/ 8 w 68"/>
                <a:gd name="T11" fmla="*/ 55 h 66"/>
                <a:gd name="T12" fmla="*/ 33 w 68"/>
                <a:gd name="T13" fmla="*/ 66 h 66"/>
                <a:gd name="T14" fmla="*/ 56 w 68"/>
                <a:gd name="T15" fmla="*/ 58 h 66"/>
                <a:gd name="T16" fmla="*/ 68 w 68"/>
                <a:gd name="T17" fmla="*/ 32 h 66"/>
                <a:gd name="T18" fmla="*/ 35 w 68"/>
                <a:gd name="T19" fmla="*/ 59 h 66"/>
                <a:gd name="T20" fmla="*/ 34 w 68"/>
                <a:gd name="T21" fmla="*/ 59 h 66"/>
                <a:gd name="T22" fmla="*/ 18 w 68"/>
                <a:gd name="T23" fmla="*/ 50 h 66"/>
                <a:gd name="T24" fmla="*/ 13 w 68"/>
                <a:gd name="T25" fmla="*/ 31 h 66"/>
                <a:gd name="T26" fmla="*/ 23 w 68"/>
                <a:gd name="T27" fmla="*/ 9 h 66"/>
                <a:gd name="T28" fmla="*/ 34 w 68"/>
                <a:gd name="T29" fmla="*/ 6 h 66"/>
                <a:gd name="T30" fmla="*/ 55 w 68"/>
                <a:gd name="T31" fmla="*/ 33 h 66"/>
                <a:gd name="T32" fmla="*/ 52 w 68"/>
                <a:gd name="T33" fmla="*/ 48 h 66"/>
                <a:gd name="T34" fmla="*/ 35 w 68"/>
                <a:gd name="T35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6">
                  <a:moveTo>
                    <a:pt x="68" y="32"/>
                  </a:moveTo>
                  <a:cubicBezTo>
                    <a:pt x="68" y="19"/>
                    <a:pt x="62" y="9"/>
                    <a:pt x="52" y="4"/>
                  </a:cubicBezTo>
                  <a:cubicBezTo>
                    <a:pt x="48" y="1"/>
                    <a:pt x="42" y="0"/>
                    <a:pt x="35" y="0"/>
                  </a:cubicBezTo>
                  <a:cubicBezTo>
                    <a:pt x="28" y="0"/>
                    <a:pt x="21" y="2"/>
                    <a:pt x="15" y="5"/>
                  </a:cubicBezTo>
                  <a:cubicBezTo>
                    <a:pt x="6" y="11"/>
                    <a:pt x="0" y="21"/>
                    <a:pt x="0" y="33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4" y="62"/>
                    <a:pt x="22" y="66"/>
                    <a:pt x="33" y="66"/>
                  </a:cubicBezTo>
                  <a:cubicBezTo>
                    <a:pt x="43" y="66"/>
                    <a:pt x="50" y="63"/>
                    <a:pt x="56" y="58"/>
                  </a:cubicBezTo>
                  <a:cubicBezTo>
                    <a:pt x="64" y="52"/>
                    <a:pt x="68" y="42"/>
                    <a:pt x="68" y="32"/>
                  </a:cubicBezTo>
                  <a:moveTo>
                    <a:pt x="35" y="59"/>
                  </a:moveTo>
                  <a:cubicBezTo>
                    <a:pt x="34" y="59"/>
                    <a:pt x="34" y="59"/>
                    <a:pt x="34" y="59"/>
                  </a:cubicBezTo>
                  <a:cubicBezTo>
                    <a:pt x="27" y="59"/>
                    <a:pt x="21" y="56"/>
                    <a:pt x="18" y="50"/>
                  </a:cubicBezTo>
                  <a:cubicBezTo>
                    <a:pt x="15" y="45"/>
                    <a:pt x="13" y="38"/>
                    <a:pt x="13" y="31"/>
                  </a:cubicBezTo>
                  <a:cubicBezTo>
                    <a:pt x="13" y="20"/>
                    <a:pt x="16" y="13"/>
                    <a:pt x="23" y="9"/>
                  </a:cubicBezTo>
                  <a:cubicBezTo>
                    <a:pt x="26" y="7"/>
                    <a:pt x="30" y="6"/>
                    <a:pt x="34" y="6"/>
                  </a:cubicBezTo>
                  <a:cubicBezTo>
                    <a:pt x="50" y="6"/>
                    <a:pt x="55" y="20"/>
                    <a:pt x="55" y="33"/>
                  </a:cubicBezTo>
                  <a:cubicBezTo>
                    <a:pt x="55" y="39"/>
                    <a:pt x="54" y="44"/>
                    <a:pt x="52" y="48"/>
                  </a:cubicBezTo>
                  <a:cubicBezTo>
                    <a:pt x="49" y="55"/>
                    <a:pt x="43" y="59"/>
                    <a:pt x="35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5825" y="3896"/>
              <a:ext cx="43" cy="42"/>
            </a:xfrm>
            <a:custGeom>
              <a:avLst/>
              <a:gdLst>
                <a:gd name="T0" fmla="*/ 8 w 66"/>
                <a:gd name="T1" fmla="*/ 8 h 64"/>
                <a:gd name="T2" fmla="*/ 8 w 66"/>
                <a:gd name="T3" fmla="*/ 17 h 64"/>
                <a:gd name="T4" fmla="*/ 8 w 66"/>
                <a:gd name="T5" fmla="*/ 46 h 64"/>
                <a:gd name="T6" fmla="*/ 8 w 66"/>
                <a:gd name="T7" fmla="*/ 56 h 64"/>
                <a:gd name="T8" fmla="*/ 4 w 66"/>
                <a:gd name="T9" fmla="*/ 58 h 64"/>
                <a:gd name="T10" fmla="*/ 1 w 66"/>
                <a:gd name="T11" fmla="*/ 59 h 64"/>
                <a:gd name="T12" fmla="*/ 1 w 66"/>
                <a:gd name="T13" fmla="*/ 64 h 64"/>
                <a:gd name="T14" fmla="*/ 2 w 66"/>
                <a:gd name="T15" fmla="*/ 64 h 64"/>
                <a:gd name="T16" fmla="*/ 18 w 66"/>
                <a:gd name="T17" fmla="*/ 63 h 64"/>
                <a:gd name="T18" fmla="*/ 25 w 66"/>
                <a:gd name="T19" fmla="*/ 63 h 64"/>
                <a:gd name="T20" fmla="*/ 31 w 66"/>
                <a:gd name="T21" fmla="*/ 64 h 64"/>
                <a:gd name="T22" fmla="*/ 62 w 66"/>
                <a:gd name="T23" fmla="*/ 48 h 64"/>
                <a:gd name="T24" fmla="*/ 66 w 66"/>
                <a:gd name="T25" fmla="*/ 30 h 64"/>
                <a:gd name="T26" fmla="*/ 45 w 66"/>
                <a:gd name="T27" fmla="*/ 2 h 64"/>
                <a:gd name="T28" fmla="*/ 28 w 66"/>
                <a:gd name="T29" fmla="*/ 0 h 64"/>
                <a:gd name="T30" fmla="*/ 23 w 66"/>
                <a:gd name="T31" fmla="*/ 0 h 64"/>
                <a:gd name="T32" fmla="*/ 18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5 h 64"/>
                <a:gd name="T40" fmla="*/ 3 w 66"/>
                <a:gd name="T41" fmla="*/ 5 h 64"/>
                <a:gd name="T42" fmla="*/ 8 w 66"/>
                <a:gd name="T43" fmla="*/ 8 h 64"/>
                <a:gd name="T44" fmla="*/ 32 w 66"/>
                <a:gd name="T45" fmla="*/ 57 h 64"/>
                <a:gd name="T46" fmla="*/ 20 w 66"/>
                <a:gd name="T47" fmla="*/ 56 h 64"/>
                <a:gd name="T48" fmla="*/ 20 w 66"/>
                <a:gd name="T49" fmla="*/ 7 h 64"/>
                <a:gd name="T50" fmla="*/ 27 w 66"/>
                <a:gd name="T51" fmla="*/ 7 h 64"/>
                <a:gd name="T52" fmla="*/ 52 w 66"/>
                <a:gd name="T53" fmla="*/ 21 h 64"/>
                <a:gd name="T54" fmla="*/ 54 w 66"/>
                <a:gd name="T55" fmla="*/ 33 h 64"/>
                <a:gd name="T56" fmla="*/ 51 w 66"/>
                <a:gd name="T57" fmla="*/ 46 h 64"/>
                <a:gd name="T58" fmla="*/ 32 w 66"/>
                <a:gd name="T59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" h="64">
                  <a:moveTo>
                    <a:pt x="8" y="8"/>
                  </a:moveTo>
                  <a:cubicBezTo>
                    <a:pt x="8" y="10"/>
                    <a:pt x="8" y="13"/>
                    <a:pt x="8" y="1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50"/>
                    <a:pt x="8" y="54"/>
                    <a:pt x="8" y="56"/>
                  </a:cubicBezTo>
                  <a:cubicBezTo>
                    <a:pt x="8" y="57"/>
                    <a:pt x="8" y="57"/>
                    <a:pt x="4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4"/>
                    <a:pt x="13" y="63"/>
                    <a:pt x="18" y="63"/>
                  </a:cubicBezTo>
                  <a:cubicBezTo>
                    <a:pt x="20" y="63"/>
                    <a:pt x="23" y="63"/>
                    <a:pt x="25" y="63"/>
                  </a:cubicBezTo>
                  <a:cubicBezTo>
                    <a:pt x="27" y="63"/>
                    <a:pt x="29" y="64"/>
                    <a:pt x="31" y="64"/>
                  </a:cubicBezTo>
                  <a:cubicBezTo>
                    <a:pt x="45" y="64"/>
                    <a:pt x="55" y="59"/>
                    <a:pt x="62" y="48"/>
                  </a:cubicBezTo>
                  <a:cubicBezTo>
                    <a:pt x="65" y="44"/>
                    <a:pt x="66" y="37"/>
                    <a:pt x="66" y="30"/>
                  </a:cubicBezTo>
                  <a:cubicBezTo>
                    <a:pt x="66" y="16"/>
                    <a:pt x="58" y="5"/>
                    <a:pt x="45" y="2"/>
                  </a:cubicBezTo>
                  <a:cubicBezTo>
                    <a:pt x="41" y="1"/>
                    <a:pt x="36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6"/>
                    <a:pt x="8" y="6"/>
                    <a:pt x="8" y="8"/>
                  </a:cubicBezTo>
                  <a:moveTo>
                    <a:pt x="32" y="57"/>
                  </a:moveTo>
                  <a:cubicBezTo>
                    <a:pt x="26" y="57"/>
                    <a:pt x="21" y="56"/>
                    <a:pt x="20" y="5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4" y="7"/>
                    <a:pt x="27" y="7"/>
                  </a:cubicBezTo>
                  <a:cubicBezTo>
                    <a:pt x="40" y="7"/>
                    <a:pt x="47" y="11"/>
                    <a:pt x="52" y="21"/>
                  </a:cubicBezTo>
                  <a:cubicBezTo>
                    <a:pt x="53" y="24"/>
                    <a:pt x="54" y="29"/>
                    <a:pt x="54" y="33"/>
                  </a:cubicBezTo>
                  <a:cubicBezTo>
                    <a:pt x="54" y="38"/>
                    <a:pt x="53" y="42"/>
                    <a:pt x="51" y="46"/>
                  </a:cubicBezTo>
                  <a:cubicBezTo>
                    <a:pt x="48" y="53"/>
                    <a:pt x="42" y="57"/>
                    <a:pt x="32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15"/>
            <p:cNvSpPr>
              <a:spLocks noEditPoints="1"/>
            </p:cNvSpPr>
            <p:nvPr userDrawn="1"/>
          </p:nvSpPr>
          <p:spPr bwMode="auto">
            <a:xfrm>
              <a:off x="5873" y="3895"/>
              <a:ext cx="41" cy="43"/>
            </a:xfrm>
            <a:custGeom>
              <a:avLst/>
              <a:gdLst>
                <a:gd name="T0" fmla="*/ 23 w 64"/>
                <a:gd name="T1" fmla="*/ 61 h 66"/>
                <a:gd name="T2" fmla="*/ 17 w 64"/>
                <a:gd name="T3" fmla="*/ 60 h 66"/>
                <a:gd name="T4" fmla="*/ 15 w 64"/>
                <a:gd name="T5" fmla="*/ 59 h 66"/>
                <a:gd name="T6" fmla="*/ 15 w 64"/>
                <a:gd name="T7" fmla="*/ 59 h 66"/>
                <a:gd name="T8" fmla="*/ 19 w 64"/>
                <a:gd name="T9" fmla="*/ 47 h 66"/>
                <a:gd name="T10" fmla="*/ 40 w 64"/>
                <a:gd name="T11" fmla="*/ 47 h 66"/>
                <a:gd name="T12" fmla="*/ 44 w 64"/>
                <a:gd name="T13" fmla="*/ 59 h 66"/>
                <a:gd name="T14" fmla="*/ 44 w 64"/>
                <a:gd name="T15" fmla="*/ 59 h 66"/>
                <a:gd name="T16" fmla="*/ 43 w 64"/>
                <a:gd name="T17" fmla="*/ 60 h 66"/>
                <a:gd name="T18" fmla="*/ 37 w 64"/>
                <a:gd name="T19" fmla="*/ 61 h 66"/>
                <a:gd name="T20" fmla="*/ 37 w 64"/>
                <a:gd name="T21" fmla="*/ 66 h 66"/>
                <a:gd name="T22" fmla="*/ 64 w 64"/>
                <a:gd name="T23" fmla="*/ 66 h 66"/>
                <a:gd name="T24" fmla="*/ 64 w 64"/>
                <a:gd name="T25" fmla="*/ 61 h 66"/>
                <a:gd name="T26" fmla="*/ 58 w 64"/>
                <a:gd name="T27" fmla="*/ 59 h 66"/>
                <a:gd name="T28" fmla="*/ 56 w 64"/>
                <a:gd name="T29" fmla="*/ 58 h 66"/>
                <a:gd name="T30" fmla="*/ 37 w 64"/>
                <a:gd name="T31" fmla="*/ 7 h 66"/>
                <a:gd name="T32" fmla="*/ 35 w 64"/>
                <a:gd name="T33" fmla="*/ 1 h 66"/>
                <a:gd name="T34" fmla="*/ 34 w 64"/>
                <a:gd name="T35" fmla="*/ 0 h 66"/>
                <a:gd name="T36" fmla="*/ 34 w 64"/>
                <a:gd name="T37" fmla="*/ 0 h 66"/>
                <a:gd name="T38" fmla="*/ 25 w 64"/>
                <a:gd name="T39" fmla="*/ 8 h 66"/>
                <a:gd name="T40" fmla="*/ 8 w 64"/>
                <a:gd name="T41" fmla="*/ 58 h 66"/>
                <a:gd name="T42" fmla="*/ 5 w 64"/>
                <a:gd name="T43" fmla="*/ 60 h 66"/>
                <a:gd name="T44" fmla="*/ 0 w 64"/>
                <a:gd name="T45" fmla="*/ 61 h 66"/>
                <a:gd name="T46" fmla="*/ 0 w 64"/>
                <a:gd name="T47" fmla="*/ 66 h 66"/>
                <a:gd name="T48" fmla="*/ 23 w 64"/>
                <a:gd name="T49" fmla="*/ 66 h 66"/>
                <a:gd name="T50" fmla="*/ 23 w 64"/>
                <a:gd name="T51" fmla="*/ 61 h 66"/>
                <a:gd name="T52" fmla="*/ 21 w 64"/>
                <a:gd name="T53" fmla="*/ 40 h 66"/>
                <a:gd name="T54" fmla="*/ 27 w 64"/>
                <a:gd name="T55" fmla="*/ 21 h 66"/>
                <a:gd name="T56" fmla="*/ 28 w 64"/>
                <a:gd name="T57" fmla="*/ 16 h 66"/>
                <a:gd name="T58" fmla="*/ 37 w 64"/>
                <a:gd name="T59" fmla="*/ 40 h 66"/>
                <a:gd name="T60" fmla="*/ 21 w 64"/>
                <a:gd name="T6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6">
                  <a:moveTo>
                    <a:pt x="23" y="61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5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60"/>
                    <a:pt x="43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59"/>
                    <a:pt x="57" y="59"/>
                    <a:pt x="56" y="5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4"/>
                    <a:pt x="35" y="3"/>
                    <a:pt x="35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2"/>
                    <a:pt x="27" y="3"/>
                    <a:pt x="25" y="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9"/>
                    <a:pt x="7" y="59"/>
                    <a:pt x="5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3" y="66"/>
                    <a:pt x="23" y="66"/>
                    <a:pt x="23" y="66"/>
                  </a:cubicBezTo>
                  <a:lnTo>
                    <a:pt x="23" y="61"/>
                  </a:lnTo>
                  <a:close/>
                  <a:moveTo>
                    <a:pt x="21" y="40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27" y="19"/>
                    <a:pt x="28" y="17"/>
                    <a:pt x="28" y="16"/>
                  </a:cubicBezTo>
                  <a:cubicBezTo>
                    <a:pt x="37" y="40"/>
                    <a:pt x="37" y="40"/>
                    <a:pt x="37" y="40"/>
                  </a:cubicBezTo>
                  <a:lnTo>
                    <a:pt x="2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16"/>
            <p:cNvSpPr>
              <a:spLocks noEditPoints="1"/>
            </p:cNvSpPr>
            <p:nvPr userDrawn="1"/>
          </p:nvSpPr>
          <p:spPr bwMode="auto">
            <a:xfrm>
              <a:off x="5920" y="3896"/>
              <a:ext cx="42" cy="42"/>
            </a:xfrm>
            <a:custGeom>
              <a:avLst/>
              <a:gdLst>
                <a:gd name="T0" fmla="*/ 27 w 65"/>
                <a:gd name="T1" fmla="*/ 59 h 64"/>
                <a:gd name="T2" fmla="*/ 24 w 65"/>
                <a:gd name="T3" fmla="*/ 58 h 64"/>
                <a:gd name="T4" fmla="*/ 20 w 65"/>
                <a:gd name="T5" fmla="*/ 56 h 64"/>
                <a:gd name="T6" fmla="*/ 19 w 65"/>
                <a:gd name="T7" fmla="*/ 46 h 64"/>
                <a:gd name="T8" fmla="*/ 19 w 65"/>
                <a:gd name="T9" fmla="*/ 38 h 64"/>
                <a:gd name="T10" fmla="*/ 26 w 65"/>
                <a:gd name="T11" fmla="*/ 38 h 64"/>
                <a:gd name="T12" fmla="*/ 30 w 65"/>
                <a:gd name="T13" fmla="*/ 42 h 64"/>
                <a:gd name="T14" fmla="*/ 38 w 65"/>
                <a:gd name="T15" fmla="*/ 52 h 64"/>
                <a:gd name="T16" fmla="*/ 60 w 65"/>
                <a:gd name="T17" fmla="*/ 64 h 64"/>
                <a:gd name="T18" fmla="*/ 63 w 65"/>
                <a:gd name="T19" fmla="*/ 64 h 64"/>
                <a:gd name="T20" fmla="*/ 64 w 65"/>
                <a:gd name="T21" fmla="*/ 64 h 64"/>
                <a:gd name="T22" fmla="*/ 65 w 65"/>
                <a:gd name="T23" fmla="*/ 59 h 64"/>
                <a:gd name="T24" fmla="*/ 64 w 65"/>
                <a:gd name="T25" fmla="*/ 59 h 64"/>
                <a:gd name="T26" fmla="*/ 51 w 65"/>
                <a:gd name="T27" fmla="*/ 49 h 64"/>
                <a:gd name="T28" fmla="*/ 42 w 65"/>
                <a:gd name="T29" fmla="*/ 39 h 64"/>
                <a:gd name="T30" fmla="*/ 38 w 65"/>
                <a:gd name="T31" fmla="*/ 35 h 64"/>
                <a:gd name="T32" fmla="*/ 49 w 65"/>
                <a:gd name="T33" fmla="*/ 18 h 64"/>
                <a:gd name="T34" fmla="*/ 36 w 65"/>
                <a:gd name="T35" fmla="*/ 1 h 64"/>
                <a:gd name="T36" fmla="*/ 24 w 65"/>
                <a:gd name="T37" fmla="*/ 0 h 64"/>
                <a:gd name="T38" fmla="*/ 19 w 65"/>
                <a:gd name="T39" fmla="*/ 0 h 64"/>
                <a:gd name="T40" fmla="*/ 15 w 65"/>
                <a:gd name="T41" fmla="*/ 0 h 64"/>
                <a:gd name="T42" fmla="*/ 1 w 65"/>
                <a:gd name="T43" fmla="*/ 0 h 64"/>
                <a:gd name="T44" fmla="*/ 0 w 65"/>
                <a:gd name="T45" fmla="*/ 0 h 64"/>
                <a:gd name="T46" fmla="*/ 0 w 65"/>
                <a:gd name="T47" fmla="*/ 5 h 64"/>
                <a:gd name="T48" fmla="*/ 4 w 65"/>
                <a:gd name="T49" fmla="*/ 5 h 64"/>
                <a:gd name="T50" fmla="*/ 8 w 65"/>
                <a:gd name="T51" fmla="*/ 8 h 64"/>
                <a:gd name="T52" fmla="*/ 8 w 65"/>
                <a:gd name="T53" fmla="*/ 17 h 64"/>
                <a:gd name="T54" fmla="*/ 8 w 65"/>
                <a:gd name="T55" fmla="*/ 46 h 64"/>
                <a:gd name="T56" fmla="*/ 8 w 65"/>
                <a:gd name="T57" fmla="*/ 56 h 64"/>
                <a:gd name="T58" fmla="*/ 4 w 65"/>
                <a:gd name="T59" fmla="*/ 58 h 64"/>
                <a:gd name="T60" fmla="*/ 0 w 65"/>
                <a:gd name="T61" fmla="*/ 59 h 64"/>
                <a:gd name="T62" fmla="*/ 0 w 65"/>
                <a:gd name="T63" fmla="*/ 64 h 64"/>
                <a:gd name="T64" fmla="*/ 27 w 65"/>
                <a:gd name="T65" fmla="*/ 64 h 64"/>
                <a:gd name="T66" fmla="*/ 27 w 65"/>
                <a:gd name="T67" fmla="*/ 59 h 64"/>
                <a:gd name="T68" fmla="*/ 19 w 65"/>
                <a:gd name="T69" fmla="*/ 32 h 64"/>
                <a:gd name="T70" fmla="*/ 19 w 65"/>
                <a:gd name="T71" fmla="*/ 7 h 64"/>
                <a:gd name="T72" fmla="*/ 23 w 65"/>
                <a:gd name="T73" fmla="*/ 6 h 64"/>
                <a:gd name="T74" fmla="*/ 36 w 65"/>
                <a:gd name="T75" fmla="*/ 14 h 64"/>
                <a:gd name="T76" fmla="*/ 37 w 65"/>
                <a:gd name="T77" fmla="*/ 20 h 64"/>
                <a:gd name="T78" fmla="*/ 37 w 65"/>
                <a:gd name="T79" fmla="*/ 25 h 64"/>
                <a:gd name="T80" fmla="*/ 29 w 65"/>
                <a:gd name="T81" fmla="*/ 32 h 64"/>
                <a:gd name="T82" fmla="*/ 19 w 65"/>
                <a:gd name="T8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64">
                  <a:moveTo>
                    <a:pt x="27" y="59"/>
                  </a:moveTo>
                  <a:cubicBezTo>
                    <a:pt x="24" y="58"/>
                    <a:pt x="24" y="58"/>
                    <a:pt x="24" y="58"/>
                  </a:cubicBezTo>
                  <a:cubicBezTo>
                    <a:pt x="20" y="57"/>
                    <a:pt x="20" y="57"/>
                    <a:pt x="20" y="56"/>
                  </a:cubicBezTo>
                  <a:cubicBezTo>
                    <a:pt x="19" y="54"/>
                    <a:pt x="19" y="50"/>
                    <a:pt x="19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9"/>
                    <a:pt x="28" y="40"/>
                    <a:pt x="30" y="4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7" y="62"/>
                    <a:pt x="50" y="64"/>
                    <a:pt x="60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0" y="58"/>
                    <a:pt x="58" y="57"/>
                    <a:pt x="51" y="4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0" y="37"/>
                    <a:pt x="39" y="36"/>
                    <a:pt x="38" y="35"/>
                  </a:cubicBezTo>
                  <a:cubicBezTo>
                    <a:pt x="44" y="33"/>
                    <a:pt x="49" y="27"/>
                    <a:pt x="49" y="18"/>
                  </a:cubicBezTo>
                  <a:cubicBezTo>
                    <a:pt x="49" y="10"/>
                    <a:pt x="44" y="4"/>
                    <a:pt x="36" y="1"/>
                  </a:cubicBezTo>
                  <a:cubicBezTo>
                    <a:pt x="33" y="1"/>
                    <a:pt x="29" y="0"/>
                    <a:pt x="24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6"/>
                    <a:pt x="8" y="6"/>
                    <a:pt x="8" y="8"/>
                  </a:cubicBezTo>
                  <a:cubicBezTo>
                    <a:pt x="8" y="10"/>
                    <a:pt x="8" y="13"/>
                    <a:pt x="8" y="1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50"/>
                    <a:pt x="8" y="54"/>
                    <a:pt x="8" y="56"/>
                  </a:cubicBezTo>
                  <a:cubicBezTo>
                    <a:pt x="8" y="57"/>
                    <a:pt x="8" y="57"/>
                    <a:pt x="4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7" y="64"/>
                    <a:pt x="27" y="64"/>
                    <a:pt x="27" y="64"/>
                  </a:cubicBezTo>
                  <a:lnTo>
                    <a:pt x="27" y="59"/>
                  </a:lnTo>
                  <a:close/>
                  <a:moveTo>
                    <a:pt x="19" y="32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2" y="6"/>
                    <a:pt x="23" y="6"/>
                  </a:cubicBezTo>
                  <a:cubicBezTo>
                    <a:pt x="30" y="6"/>
                    <a:pt x="34" y="9"/>
                    <a:pt x="36" y="14"/>
                  </a:cubicBezTo>
                  <a:cubicBezTo>
                    <a:pt x="37" y="16"/>
                    <a:pt x="37" y="18"/>
                    <a:pt x="37" y="20"/>
                  </a:cubicBezTo>
                  <a:cubicBezTo>
                    <a:pt x="37" y="22"/>
                    <a:pt x="37" y="24"/>
                    <a:pt x="37" y="25"/>
                  </a:cubicBezTo>
                  <a:cubicBezTo>
                    <a:pt x="35" y="30"/>
                    <a:pt x="33" y="32"/>
                    <a:pt x="29" y="32"/>
                  </a:cubicBezTo>
                  <a:lnTo>
                    <a:pt x="19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17"/>
            <p:cNvSpPr>
              <a:spLocks/>
            </p:cNvSpPr>
            <p:nvPr userDrawn="1"/>
          </p:nvSpPr>
          <p:spPr bwMode="auto">
            <a:xfrm>
              <a:off x="5966" y="3895"/>
              <a:ext cx="27" cy="43"/>
            </a:xfrm>
            <a:custGeom>
              <a:avLst/>
              <a:gdLst>
                <a:gd name="T0" fmla="*/ 20 w 42"/>
                <a:gd name="T1" fmla="*/ 59 h 65"/>
                <a:gd name="T2" fmla="*/ 8 w 42"/>
                <a:gd name="T3" fmla="*/ 54 h 65"/>
                <a:gd name="T4" fmla="*/ 5 w 42"/>
                <a:gd name="T5" fmla="*/ 46 h 65"/>
                <a:gd name="T6" fmla="*/ 5 w 42"/>
                <a:gd name="T7" fmla="*/ 46 h 65"/>
                <a:gd name="T8" fmla="*/ 0 w 42"/>
                <a:gd name="T9" fmla="*/ 46 h 65"/>
                <a:gd name="T10" fmla="*/ 0 w 42"/>
                <a:gd name="T11" fmla="*/ 47 h 65"/>
                <a:gd name="T12" fmla="*/ 2 w 42"/>
                <a:gd name="T13" fmla="*/ 62 h 65"/>
                <a:gd name="T14" fmla="*/ 2 w 42"/>
                <a:gd name="T15" fmla="*/ 63 h 65"/>
                <a:gd name="T16" fmla="*/ 3 w 42"/>
                <a:gd name="T17" fmla="*/ 63 h 65"/>
                <a:gd name="T18" fmla="*/ 20 w 42"/>
                <a:gd name="T19" fmla="*/ 65 h 65"/>
                <a:gd name="T20" fmla="*/ 42 w 42"/>
                <a:gd name="T21" fmla="*/ 47 h 65"/>
                <a:gd name="T22" fmla="*/ 30 w 42"/>
                <a:gd name="T23" fmla="*/ 30 h 65"/>
                <a:gd name="T24" fmla="*/ 22 w 42"/>
                <a:gd name="T25" fmla="*/ 25 h 65"/>
                <a:gd name="T26" fmla="*/ 14 w 42"/>
                <a:gd name="T27" fmla="*/ 15 h 65"/>
                <a:gd name="T28" fmla="*/ 24 w 42"/>
                <a:gd name="T29" fmla="*/ 6 h 65"/>
                <a:gd name="T30" fmla="*/ 31 w 42"/>
                <a:gd name="T31" fmla="*/ 8 h 65"/>
                <a:gd name="T32" fmla="*/ 33 w 42"/>
                <a:gd name="T33" fmla="*/ 11 h 65"/>
                <a:gd name="T34" fmla="*/ 35 w 42"/>
                <a:gd name="T35" fmla="*/ 17 h 65"/>
                <a:gd name="T36" fmla="*/ 35 w 42"/>
                <a:gd name="T37" fmla="*/ 18 h 65"/>
                <a:gd name="T38" fmla="*/ 40 w 42"/>
                <a:gd name="T39" fmla="*/ 18 h 65"/>
                <a:gd name="T40" fmla="*/ 40 w 42"/>
                <a:gd name="T41" fmla="*/ 17 h 65"/>
                <a:gd name="T42" fmla="*/ 39 w 42"/>
                <a:gd name="T43" fmla="*/ 2 h 65"/>
                <a:gd name="T44" fmla="*/ 39 w 42"/>
                <a:gd name="T45" fmla="*/ 1 h 65"/>
                <a:gd name="T46" fmla="*/ 38 w 42"/>
                <a:gd name="T47" fmla="*/ 1 h 65"/>
                <a:gd name="T48" fmla="*/ 32 w 42"/>
                <a:gd name="T49" fmla="*/ 1 h 65"/>
                <a:gd name="T50" fmla="*/ 25 w 42"/>
                <a:gd name="T51" fmla="*/ 0 h 65"/>
                <a:gd name="T52" fmla="*/ 3 w 42"/>
                <a:gd name="T53" fmla="*/ 17 h 65"/>
                <a:gd name="T54" fmla="*/ 15 w 42"/>
                <a:gd name="T55" fmla="*/ 35 h 65"/>
                <a:gd name="T56" fmla="*/ 24 w 42"/>
                <a:gd name="T57" fmla="*/ 40 h 65"/>
                <a:gd name="T58" fmla="*/ 31 w 42"/>
                <a:gd name="T59" fmla="*/ 49 h 65"/>
                <a:gd name="T60" fmla="*/ 20 w 42"/>
                <a:gd name="T61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65">
                  <a:moveTo>
                    <a:pt x="20" y="59"/>
                  </a:moveTo>
                  <a:cubicBezTo>
                    <a:pt x="12" y="59"/>
                    <a:pt x="9" y="57"/>
                    <a:pt x="8" y="54"/>
                  </a:cubicBezTo>
                  <a:cubicBezTo>
                    <a:pt x="7" y="52"/>
                    <a:pt x="6" y="50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55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8" y="64"/>
                    <a:pt x="14" y="65"/>
                    <a:pt x="20" y="65"/>
                  </a:cubicBezTo>
                  <a:cubicBezTo>
                    <a:pt x="35" y="65"/>
                    <a:pt x="42" y="56"/>
                    <a:pt x="42" y="47"/>
                  </a:cubicBezTo>
                  <a:cubicBezTo>
                    <a:pt x="42" y="40"/>
                    <a:pt x="39" y="34"/>
                    <a:pt x="30" y="30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6" y="22"/>
                    <a:pt x="14" y="19"/>
                    <a:pt x="14" y="15"/>
                  </a:cubicBezTo>
                  <a:cubicBezTo>
                    <a:pt x="14" y="9"/>
                    <a:pt x="18" y="6"/>
                    <a:pt x="24" y="6"/>
                  </a:cubicBezTo>
                  <a:cubicBezTo>
                    <a:pt x="29" y="6"/>
                    <a:pt x="31" y="7"/>
                    <a:pt x="31" y="8"/>
                  </a:cubicBezTo>
                  <a:cubicBezTo>
                    <a:pt x="32" y="9"/>
                    <a:pt x="32" y="9"/>
                    <a:pt x="33" y="11"/>
                  </a:cubicBezTo>
                  <a:cubicBezTo>
                    <a:pt x="34" y="13"/>
                    <a:pt x="35" y="17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9"/>
                    <a:pt x="39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4" y="1"/>
                    <a:pt x="32" y="1"/>
                  </a:cubicBezTo>
                  <a:cubicBezTo>
                    <a:pt x="30" y="0"/>
                    <a:pt x="28" y="0"/>
                    <a:pt x="25" y="0"/>
                  </a:cubicBezTo>
                  <a:cubicBezTo>
                    <a:pt x="10" y="0"/>
                    <a:pt x="3" y="9"/>
                    <a:pt x="3" y="17"/>
                  </a:cubicBezTo>
                  <a:cubicBezTo>
                    <a:pt x="3" y="25"/>
                    <a:pt x="7" y="31"/>
                    <a:pt x="15" y="3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8" y="42"/>
                    <a:pt x="31" y="46"/>
                    <a:pt x="31" y="49"/>
                  </a:cubicBezTo>
                  <a:cubicBezTo>
                    <a:pt x="31" y="56"/>
                    <a:pt x="27" y="59"/>
                    <a:pt x="2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18"/>
            <p:cNvSpPr>
              <a:spLocks/>
            </p:cNvSpPr>
            <p:nvPr userDrawn="1"/>
          </p:nvSpPr>
          <p:spPr bwMode="auto">
            <a:xfrm>
              <a:off x="6000" y="3895"/>
              <a:ext cx="36" cy="42"/>
            </a:xfrm>
            <a:custGeom>
              <a:avLst/>
              <a:gdLst>
                <a:gd name="T0" fmla="*/ 54 w 55"/>
                <a:gd name="T1" fmla="*/ 0 h 64"/>
                <a:gd name="T2" fmla="*/ 54 w 55"/>
                <a:gd name="T3" fmla="*/ 0 h 64"/>
                <a:gd name="T4" fmla="*/ 45 w 55"/>
                <a:gd name="T5" fmla="*/ 1 h 64"/>
                <a:gd name="T6" fmla="*/ 10 w 55"/>
                <a:gd name="T7" fmla="*/ 1 h 64"/>
                <a:gd name="T8" fmla="*/ 1 w 55"/>
                <a:gd name="T9" fmla="*/ 0 h 64"/>
                <a:gd name="T10" fmla="*/ 0 w 55"/>
                <a:gd name="T11" fmla="*/ 0 h 64"/>
                <a:gd name="T12" fmla="*/ 0 w 55"/>
                <a:gd name="T13" fmla="*/ 1 h 64"/>
                <a:gd name="T14" fmla="*/ 0 w 55"/>
                <a:gd name="T15" fmla="*/ 18 h 64"/>
                <a:gd name="T16" fmla="*/ 0 w 55"/>
                <a:gd name="T17" fmla="*/ 19 h 64"/>
                <a:gd name="T18" fmla="*/ 5 w 55"/>
                <a:gd name="T19" fmla="*/ 19 h 64"/>
                <a:gd name="T20" fmla="*/ 6 w 55"/>
                <a:gd name="T21" fmla="*/ 15 h 64"/>
                <a:gd name="T22" fmla="*/ 7 w 55"/>
                <a:gd name="T23" fmla="*/ 9 h 64"/>
                <a:gd name="T24" fmla="*/ 16 w 55"/>
                <a:gd name="T25" fmla="*/ 7 h 64"/>
                <a:gd name="T26" fmla="*/ 22 w 55"/>
                <a:gd name="T27" fmla="*/ 7 h 64"/>
                <a:gd name="T28" fmla="*/ 21 w 55"/>
                <a:gd name="T29" fmla="*/ 47 h 64"/>
                <a:gd name="T30" fmla="*/ 21 w 55"/>
                <a:gd name="T31" fmla="*/ 57 h 64"/>
                <a:gd name="T32" fmla="*/ 17 w 55"/>
                <a:gd name="T33" fmla="*/ 59 h 64"/>
                <a:gd name="T34" fmla="*/ 14 w 55"/>
                <a:gd name="T35" fmla="*/ 60 h 64"/>
                <a:gd name="T36" fmla="*/ 14 w 55"/>
                <a:gd name="T37" fmla="*/ 64 h 64"/>
                <a:gd name="T38" fmla="*/ 41 w 55"/>
                <a:gd name="T39" fmla="*/ 64 h 64"/>
                <a:gd name="T40" fmla="*/ 41 w 55"/>
                <a:gd name="T41" fmla="*/ 60 h 64"/>
                <a:gd name="T42" fmla="*/ 37 w 55"/>
                <a:gd name="T43" fmla="*/ 59 h 64"/>
                <a:gd name="T44" fmla="*/ 33 w 55"/>
                <a:gd name="T45" fmla="*/ 57 h 64"/>
                <a:gd name="T46" fmla="*/ 33 w 55"/>
                <a:gd name="T47" fmla="*/ 47 h 64"/>
                <a:gd name="T48" fmla="*/ 33 w 55"/>
                <a:gd name="T49" fmla="*/ 7 h 64"/>
                <a:gd name="T50" fmla="*/ 38 w 55"/>
                <a:gd name="T51" fmla="*/ 7 h 64"/>
                <a:gd name="T52" fmla="*/ 47 w 55"/>
                <a:gd name="T53" fmla="*/ 9 h 64"/>
                <a:gd name="T54" fmla="*/ 49 w 55"/>
                <a:gd name="T55" fmla="*/ 15 h 64"/>
                <a:gd name="T56" fmla="*/ 49 w 55"/>
                <a:gd name="T57" fmla="*/ 18 h 64"/>
                <a:gd name="T58" fmla="*/ 50 w 55"/>
                <a:gd name="T59" fmla="*/ 19 h 64"/>
                <a:gd name="T60" fmla="*/ 54 w 55"/>
                <a:gd name="T61" fmla="*/ 19 h 64"/>
                <a:gd name="T62" fmla="*/ 54 w 55"/>
                <a:gd name="T63" fmla="*/ 18 h 64"/>
                <a:gd name="T64" fmla="*/ 55 w 55"/>
                <a:gd name="T65" fmla="*/ 1 h 64"/>
                <a:gd name="T66" fmla="*/ 54 w 55"/>
                <a:gd name="T6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64"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1" y="1"/>
                    <a:pt x="49" y="1"/>
                    <a:pt x="4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2"/>
                    <a:pt x="7" y="10"/>
                    <a:pt x="7" y="9"/>
                  </a:cubicBezTo>
                  <a:cubicBezTo>
                    <a:pt x="8" y="8"/>
                    <a:pt x="10" y="7"/>
                    <a:pt x="16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51"/>
                    <a:pt x="21" y="55"/>
                    <a:pt x="21" y="57"/>
                  </a:cubicBezTo>
                  <a:cubicBezTo>
                    <a:pt x="21" y="58"/>
                    <a:pt x="21" y="58"/>
                    <a:pt x="17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3" y="58"/>
                    <a:pt x="33" y="58"/>
                    <a:pt x="33" y="57"/>
                  </a:cubicBezTo>
                  <a:cubicBezTo>
                    <a:pt x="33" y="55"/>
                    <a:pt x="33" y="51"/>
                    <a:pt x="33" y="4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46" y="8"/>
                    <a:pt x="47" y="9"/>
                  </a:cubicBezTo>
                  <a:cubicBezTo>
                    <a:pt x="48" y="10"/>
                    <a:pt x="48" y="12"/>
                    <a:pt x="49" y="15"/>
                  </a:cubicBezTo>
                  <a:cubicBezTo>
                    <a:pt x="49" y="16"/>
                    <a:pt x="49" y="17"/>
                    <a:pt x="49" y="18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3"/>
                    <a:pt x="55" y="6"/>
                    <a:pt x="55" y="1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auto">
            <a:xfrm>
              <a:off x="6040" y="3896"/>
              <a:ext cx="64" cy="43"/>
            </a:xfrm>
            <a:custGeom>
              <a:avLst/>
              <a:gdLst>
                <a:gd name="T0" fmla="*/ 96 w 98"/>
                <a:gd name="T1" fmla="*/ 5 h 66"/>
                <a:gd name="T2" fmla="*/ 98 w 98"/>
                <a:gd name="T3" fmla="*/ 5 h 66"/>
                <a:gd name="T4" fmla="*/ 98 w 98"/>
                <a:gd name="T5" fmla="*/ 0 h 66"/>
                <a:gd name="T6" fmla="*/ 77 w 98"/>
                <a:gd name="T7" fmla="*/ 0 h 66"/>
                <a:gd name="T8" fmla="*/ 77 w 98"/>
                <a:gd name="T9" fmla="*/ 5 h 66"/>
                <a:gd name="T10" fmla="*/ 80 w 98"/>
                <a:gd name="T11" fmla="*/ 5 h 66"/>
                <a:gd name="T12" fmla="*/ 84 w 98"/>
                <a:gd name="T13" fmla="*/ 7 h 66"/>
                <a:gd name="T14" fmla="*/ 84 w 98"/>
                <a:gd name="T15" fmla="*/ 8 h 66"/>
                <a:gd name="T16" fmla="*/ 69 w 98"/>
                <a:gd name="T17" fmla="*/ 49 h 66"/>
                <a:gd name="T18" fmla="*/ 57 w 98"/>
                <a:gd name="T19" fmla="*/ 16 h 66"/>
                <a:gd name="T20" fmla="*/ 54 w 98"/>
                <a:gd name="T21" fmla="*/ 8 h 66"/>
                <a:gd name="T22" fmla="*/ 54 w 98"/>
                <a:gd name="T23" fmla="*/ 7 h 66"/>
                <a:gd name="T24" fmla="*/ 58 w 98"/>
                <a:gd name="T25" fmla="*/ 5 h 66"/>
                <a:gd name="T26" fmla="*/ 61 w 98"/>
                <a:gd name="T27" fmla="*/ 5 h 66"/>
                <a:gd name="T28" fmla="*/ 61 w 98"/>
                <a:gd name="T29" fmla="*/ 0 h 66"/>
                <a:gd name="T30" fmla="*/ 35 w 98"/>
                <a:gd name="T31" fmla="*/ 0 h 66"/>
                <a:gd name="T32" fmla="*/ 35 w 98"/>
                <a:gd name="T33" fmla="*/ 4 h 66"/>
                <a:gd name="T34" fmla="*/ 38 w 98"/>
                <a:gd name="T35" fmla="*/ 5 h 66"/>
                <a:gd name="T36" fmla="*/ 42 w 98"/>
                <a:gd name="T37" fmla="*/ 8 h 66"/>
                <a:gd name="T38" fmla="*/ 44 w 98"/>
                <a:gd name="T39" fmla="*/ 12 h 66"/>
                <a:gd name="T40" fmla="*/ 46 w 98"/>
                <a:gd name="T41" fmla="*/ 17 h 66"/>
                <a:gd name="T42" fmla="*/ 34 w 98"/>
                <a:gd name="T43" fmla="*/ 50 h 66"/>
                <a:gd name="T44" fmla="*/ 22 w 98"/>
                <a:gd name="T45" fmla="*/ 16 h 66"/>
                <a:gd name="T46" fmla="*/ 19 w 98"/>
                <a:gd name="T47" fmla="*/ 8 h 66"/>
                <a:gd name="T48" fmla="*/ 18 w 98"/>
                <a:gd name="T49" fmla="*/ 6 h 66"/>
                <a:gd name="T50" fmla="*/ 23 w 98"/>
                <a:gd name="T51" fmla="*/ 5 h 66"/>
                <a:gd name="T52" fmla="*/ 26 w 98"/>
                <a:gd name="T53" fmla="*/ 4 h 66"/>
                <a:gd name="T54" fmla="*/ 26 w 98"/>
                <a:gd name="T55" fmla="*/ 0 h 66"/>
                <a:gd name="T56" fmla="*/ 0 w 98"/>
                <a:gd name="T57" fmla="*/ 0 h 66"/>
                <a:gd name="T58" fmla="*/ 0 w 98"/>
                <a:gd name="T59" fmla="*/ 4 h 66"/>
                <a:gd name="T60" fmla="*/ 2 w 98"/>
                <a:gd name="T61" fmla="*/ 5 h 66"/>
                <a:gd name="T62" fmla="*/ 6 w 98"/>
                <a:gd name="T63" fmla="*/ 8 h 66"/>
                <a:gd name="T64" fmla="*/ 6 w 98"/>
                <a:gd name="T65" fmla="*/ 8 h 66"/>
                <a:gd name="T66" fmla="*/ 10 w 98"/>
                <a:gd name="T67" fmla="*/ 17 h 66"/>
                <a:gd name="T68" fmla="*/ 25 w 98"/>
                <a:gd name="T69" fmla="*/ 57 h 66"/>
                <a:gd name="T70" fmla="*/ 28 w 98"/>
                <a:gd name="T71" fmla="*/ 65 h 66"/>
                <a:gd name="T72" fmla="*/ 28 w 98"/>
                <a:gd name="T73" fmla="*/ 66 h 66"/>
                <a:gd name="T74" fmla="*/ 29 w 98"/>
                <a:gd name="T75" fmla="*/ 65 h 66"/>
                <a:gd name="T76" fmla="*/ 37 w 98"/>
                <a:gd name="T77" fmla="*/ 57 h 66"/>
                <a:gd name="T78" fmla="*/ 40 w 98"/>
                <a:gd name="T79" fmla="*/ 51 h 66"/>
                <a:gd name="T80" fmla="*/ 49 w 98"/>
                <a:gd name="T81" fmla="*/ 27 h 66"/>
                <a:gd name="T82" fmla="*/ 61 w 98"/>
                <a:gd name="T83" fmla="*/ 57 h 66"/>
                <a:gd name="T84" fmla="*/ 63 w 98"/>
                <a:gd name="T85" fmla="*/ 65 h 66"/>
                <a:gd name="T86" fmla="*/ 63 w 98"/>
                <a:gd name="T87" fmla="*/ 66 h 66"/>
                <a:gd name="T88" fmla="*/ 64 w 98"/>
                <a:gd name="T89" fmla="*/ 65 h 66"/>
                <a:gd name="T90" fmla="*/ 73 w 98"/>
                <a:gd name="T91" fmla="*/ 57 h 66"/>
                <a:gd name="T92" fmla="*/ 76 w 98"/>
                <a:gd name="T93" fmla="*/ 50 h 66"/>
                <a:gd name="T94" fmla="*/ 92 w 98"/>
                <a:gd name="T95" fmla="*/ 8 h 66"/>
                <a:gd name="T96" fmla="*/ 96 w 98"/>
                <a:gd name="T97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66">
                  <a:moveTo>
                    <a:pt x="96" y="5"/>
                  </a:moveTo>
                  <a:cubicBezTo>
                    <a:pt x="98" y="5"/>
                    <a:pt x="98" y="5"/>
                    <a:pt x="98" y="5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5"/>
                    <a:pt x="83" y="6"/>
                    <a:pt x="84" y="7"/>
                  </a:cubicBezTo>
                  <a:cubicBezTo>
                    <a:pt x="84" y="7"/>
                    <a:pt x="84" y="7"/>
                    <a:pt x="84" y="8"/>
                  </a:cubicBezTo>
                  <a:cubicBezTo>
                    <a:pt x="80" y="19"/>
                    <a:pt x="76" y="32"/>
                    <a:pt x="69" y="49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5" y="12"/>
                    <a:pt x="54" y="10"/>
                    <a:pt x="54" y="8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7" y="5"/>
                    <a:pt x="58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1" y="6"/>
                    <a:pt x="41" y="7"/>
                    <a:pt x="42" y="8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27"/>
                    <a:pt x="39" y="37"/>
                    <a:pt x="34" y="50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1"/>
                    <a:pt x="19" y="9"/>
                    <a:pt x="19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6"/>
                    <a:pt x="22" y="5"/>
                    <a:pt x="23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6"/>
                    <a:pt x="5" y="6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9" y="13"/>
                    <a:pt x="10" y="1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7" y="61"/>
                    <a:pt x="28" y="65"/>
                    <a:pt x="28" y="65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4" y="64"/>
                    <a:pt x="35" y="62"/>
                    <a:pt x="37" y="57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2" y="44"/>
                    <a:pt x="45" y="38"/>
                    <a:pt x="49" y="2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3" y="62"/>
                    <a:pt x="63" y="65"/>
                    <a:pt x="63" y="6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9" y="64"/>
                    <a:pt x="71" y="62"/>
                    <a:pt x="73" y="57"/>
                  </a:cubicBezTo>
                  <a:cubicBezTo>
                    <a:pt x="74" y="55"/>
                    <a:pt x="75" y="52"/>
                    <a:pt x="76" y="50"/>
                  </a:cubicBezTo>
                  <a:cubicBezTo>
                    <a:pt x="79" y="40"/>
                    <a:pt x="84" y="29"/>
                    <a:pt x="92" y="8"/>
                  </a:cubicBezTo>
                  <a:cubicBezTo>
                    <a:pt x="92" y="7"/>
                    <a:pt x="93" y="6"/>
                    <a:pt x="9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20"/>
            <p:cNvSpPr>
              <a:spLocks noEditPoints="1"/>
            </p:cNvSpPr>
            <p:nvPr userDrawn="1"/>
          </p:nvSpPr>
          <p:spPr bwMode="auto">
            <a:xfrm>
              <a:off x="6103" y="3895"/>
              <a:ext cx="41" cy="43"/>
            </a:xfrm>
            <a:custGeom>
              <a:avLst/>
              <a:gdLst>
                <a:gd name="T0" fmla="*/ 58 w 64"/>
                <a:gd name="T1" fmla="*/ 60 h 66"/>
                <a:gd name="T2" fmla="*/ 56 w 64"/>
                <a:gd name="T3" fmla="*/ 58 h 66"/>
                <a:gd name="T4" fmla="*/ 37 w 64"/>
                <a:gd name="T5" fmla="*/ 8 h 66"/>
                <a:gd name="T6" fmla="*/ 35 w 64"/>
                <a:gd name="T7" fmla="*/ 1 h 66"/>
                <a:gd name="T8" fmla="*/ 35 w 64"/>
                <a:gd name="T9" fmla="*/ 0 h 66"/>
                <a:gd name="T10" fmla="*/ 34 w 64"/>
                <a:gd name="T11" fmla="*/ 1 h 66"/>
                <a:gd name="T12" fmla="*/ 25 w 64"/>
                <a:gd name="T13" fmla="*/ 8 h 66"/>
                <a:gd name="T14" fmla="*/ 8 w 64"/>
                <a:gd name="T15" fmla="*/ 58 h 66"/>
                <a:gd name="T16" fmla="*/ 5 w 64"/>
                <a:gd name="T17" fmla="*/ 60 h 66"/>
                <a:gd name="T18" fmla="*/ 0 w 64"/>
                <a:gd name="T19" fmla="*/ 61 h 66"/>
                <a:gd name="T20" fmla="*/ 0 w 64"/>
                <a:gd name="T21" fmla="*/ 66 h 66"/>
                <a:gd name="T22" fmla="*/ 23 w 64"/>
                <a:gd name="T23" fmla="*/ 66 h 66"/>
                <a:gd name="T24" fmla="*/ 23 w 64"/>
                <a:gd name="T25" fmla="*/ 61 h 66"/>
                <a:gd name="T26" fmla="*/ 17 w 64"/>
                <a:gd name="T27" fmla="*/ 60 h 66"/>
                <a:gd name="T28" fmla="*/ 15 w 64"/>
                <a:gd name="T29" fmla="*/ 59 h 66"/>
                <a:gd name="T30" fmla="*/ 15 w 64"/>
                <a:gd name="T31" fmla="*/ 59 h 66"/>
                <a:gd name="T32" fmla="*/ 19 w 64"/>
                <a:gd name="T33" fmla="*/ 47 h 66"/>
                <a:gd name="T34" fmla="*/ 40 w 64"/>
                <a:gd name="T35" fmla="*/ 47 h 66"/>
                <a:gd name="T36" fmla="*/ 44 w 64"/>
                <a:gd name="T37" fmla="*/ 59 h 66"/>
                <a:gd name="T38" fmla="*/ 44 w 64"/>
                <a:gd name="T39" fmla="*/ 60 h 66"/>
                <a:gd name="T40" fmla="*/ 43 w 64"/>
                <a:gd name="T41" fmla="*/ 60 h 66"/>
                <a:gd name="T42" fmla="*/ 37 w 64"/>
                <a:gd name="T43" fmla="*/ 61 h 66"/>
                <a:gd name="T44" fmla="*/ 37 w 64"/>
                <a:gd name="T45" fmla="*/ 66 h 66"/>
                <a:gd name="T46" fmla="*/ 64 w 64"/>
                <a:gd name="T47" fmla="*/ 66 h 66"/>
                <a:gd name="T48" fmla="*/ 64 w 64"/>
                <a:gd name="T49" fmla="*/ 62 h 66"/>
                <a:gd name="T50" fmla="*/ 58 w 64"/>
                <a:gd name="T51" fmla="*/ 60 h 66"/>
                <a:gd name="T52" fmla="*/ 37 w 64"/>
                <a:gd name="T53" fmla="*/ 40 h 66"/>
                <a:gd name="T54" fmla="*/ 21 w 64"/>
                <a:gd name="T55" fmla="*/ 40 h 66"/>
                <a:gd name="T56" fmla="*/ 27 w 64"/>
                <a:gd name="T57" fmla="*/ 22 h 66"/>
                <a:gd name="T58" fmla="*/ 28 w 64"/>
                <a:gd name="T59" fmla="*/ 16 h 66"/>
                <a:gd name="T60" fmla="*/ 37 w 64"/>
                <a:gd name="T6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6">
                  <a:moveTo>
                    <a:pt x="58" y="60"/>
                  </a:moveTo>
                  <a:cubicBezTo>
                    <a:pt x="57" y="59"/>
                    <a:pt x="57" y="59"/>
                    <a:pt x="56" y="5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4"/>
                    <a:pt x="35" y="3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29" y="2"/>
                    <a:pt x="27" y="3"/>
                    <a:pt x="25" y="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7" y="59"/>
                    <a:pt x="7" y="59"/>
                    <a:pt x="5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60"/>
                    <a:pt x="15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60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2"/>
                    <a:pt x="64" y="62"/>
                    <a:pt x="64" y="62"/>
                  </a:cubicBezTo>
                  <a:lnTo>
                    <a:pt x="58" y="60"/>
                  </a:lnTo>
                  <a:close/>
                  <a:moveTo>
                    <a:pt x="37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19"/>
                    <a:pt x="28" y="17"/>
                    <a:pt x="28" y="16"/>
                  </a:cubicBezTo>
                  <a:lnTo>
                    <a:pt x="3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Rectangle 21"/>
            <p:cNvSpPr>
              <a:spLocks noChangeArrowheads="1"/>
            </p:cNvSpPr>
            <p:nvPr userDrawn="1"/>
          </p:nvSpPr>
          <p:spPr bwMode="auto">
            <a:xfrm>
              <a:off x="5293" y="3998"/>
              <a:ext cx="63" cy="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22"/>
            <p:cNvSpPr>
              <a:spLocks noEditPoints="1"/>
            </p:cNvSpPr>
            <p:nvPr userDrawn="1"/>
          </p:nvSpPr>
          <p:spPr bwMode="auto">
            <a:xfrm>
              <a:off x="5385" y="3697"/>
              <a:ext cx="159" cy="157"/>
            </a:xfrm>
            <a:custGeom>
              <a:avLst/>
              <a:gdLst>
                <a:gd name="T0" fmla="*/ 155 w 244"/>
                <a:gd name="T1" fmla="*/ 112 h 240"/>
                <a:gd name="T2" fmla="*/ 116 w 244"/>
                <a:gd name="T3" fmla="*/ 0 h 240"/>
                <a:gd name="T4" fmla="*/ 0 w 244"/>
                <a:gd name="T5" fmla="*/ 0 h 240"/>
                <a:gd name="T6" fmla="*/ 0 w 244"/>
                <a:gd name="T7" fmla="*/ 7 h 240"/>
                <a:gd name="T8" fmla="*/ 0 w 244"/>
                <a:gd name="T9" fmla="*/ 7 h 240"/>
                <a:gd name="T10" fmla="*/ 0 w 244"/>
                <a:gd name="T11" fmla="*/ 7 h 240"/>
                <a:gd name="T12" fmla="*/ 18 w 244"/>
                <a:gd name="T13" fmla="*/ 25 h 240"/>
                <a:gd name="T14" fmla="*/ 18 w 244"/>
                <a:gd name="T15" fmla="*/ 240 h 240"/>
                <a:gd name="T16" fmla="*/ 130 w 244"/>
                <a:gd name="T17" fmla="*/ 240 h 240"/>
                <a:gd name="T18" fmla="*/ 155 w 244"/>
                <a:gd name="T19" fmla="*/ 112 h 240"/>
                <a:gd name="T20" fmla="*/ 70 w 244"/>
                <a:gd name="T21" fmla="*/ 217 h 240"/>
                <a:gd name="T22" fmla="*/ 70 w 244"/>
                <a:gd name="T23" fmla="*/ 26 h 240"/>
                <a:gd name="T24" fmla="*/ 148 w 244"/>
                <a:gd name="T25" fmla="*/ 70 h 240"/>
                <a:gd name="T26" fmla="*/ 89 w 244"/>
                <a:gd name="T27" fmla="*/ 112 h 240"/>
                <a:gd name="T28" fmla="*/ 89 w 244"/>
                <a:gd name="T29" fmla="*/ 119 h 240"/>
                <a:gd name="T30" fmla="*/ 162 w 244"/>
                <a:gd name="T31" fmla="*/ 174 h 240"/>
                <a:gd name="T32" fmla="*/ 70 w 244"/>
                <a:gd name="T33" fmla="*/ 21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4" h="240">
                  <a:moveTo>
                    <a:pt x="155" y="112"/>
                  </a:moveTo>
                  <a:cubicBezTo>
                    <a:pt x="207" y="112"/>
                    <a:pt x="223" y="0"/>
                    <a:pt x="116" y="0"/>
                  </a:cubicBezTo>
                  <a:cubicBezTo>
                    <a:pt x="110" y="0"/>
                    <a:pt x="1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7"/>
                    <a:pt x="18" y="15"/>
                    <a:pt x="18" y="25"/>
                  </a:cubicBezTo>
                  <a:cubicBezTo>
                    <a:pt x="18" y="25"/>
                    <a:pt x="18" y="240"/>
                    <a:pt x="18" y="240"/>
                  </a:cubicBezTo>
                  <a:cubicBezTo>
                    <a:pt x="18" y="240"/>
                    <a:pt x="122" y="240"/>
                    <a:pt x="130" y="240"/>
                  </a:cubicBezTo>
                  <a:cubicBezTo>
                    <a:pt x="244" y="240"/>
                    <a:pt x="235" y="120"/>
                    <a:pt x="155" y="112"/>
                  </a:cubicBezTo>
                  <a:moveTo>
                    <a:pt x="70" y="217"/>
                  </a:moveTo>
                  <a:cubicBezTo>
                    <a:pt x="70" y="26"/>
                    <a:pt x="70" y="26"/>
                    <a:pt x="70" y="26"/>
                  </a:cubicBezTo>
                  <a:cubicBezTo>
                    <a:pt x="134" y="15"/>
                    <a:pt x="148" y="42"/>
                    <a:pt x="148" y="70"/>
                  </a:cubicBezTo>
                  <a:cubicBezTo>
                    <a:pt x="148" y="114"/>
                    <a:pt x="99" y="112"/>
                    <a:pt x="89" y="112"/>
                  </a:cubicBezTo>
                  <a:cubicBezTo>
                    <a:pt x="89" y="112"/>
                    <a:pt x="89" y="119"/>
                    <a:pt x="89" y="119"/>
                  </a:cubicBezTo>
                  <a:cubicBezTo>
                    <a:pt x="142" y="119"/>
                    <a:pt x="162" y="142"/>
                    <a:pt x="162" y="174"/>
                  </a:cubicBezTo>
                  <a:cubicBezTo>
                    <a:pt x="162" y="205"/>
                    <a:pt x="126" y="227"/>
                    <a:pt x="70" y="2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23"/>
            <p:cNvSpPr>
              <a:spLocks/>
            </p:cNvSpPr>
            <p:nvPr userDrawn="1"/>
          </p:nvSpPr>
          <p:spPr bwMode="auto">
            <a:xfrm>
              <a:off x="5747" y="3697"/>
              <a:ext cx="113" cy="157"/>
            </a:xfrm>
            <a:custGeom>
              <a:avLst/>
              <a:gdLst>
                <a:gd name="T0" fmla="*/ 164 w 174"/>
                <a:gd name="T1" fmla="*/ 229 h 241"/>
                <a:gd name="T2" fmla="*/ 132 w 174"/>
                <a:gd name="T3" fmla="*/ 199 h 241"/>
                <a:gd name="T4" fmla="*/ 52 w 174"/>
                <a:gd name="T5" fmla="*/ 100 h 241"/>
                <a:gd name="T6" fmla="*/ 132 w 174"/>
                <a:gd name="T7" fmla="*/ 23 h 241"/>
                <a:gd name="T8" fmla="*/ 156 w 174"/>
                <a:gd name="T9" fmla="*/ 7 h 241"/>
                <a:gd name="T10" fmla="*/ 163 w 174"/>
                <a:gd name="T11" fmla="*/ 7 h 241"/>
                <a:gd name="T12" fmla="*/ 163 w 174"/>
                <a:gd name="T13" fmla="*/ 0 h 241"/>
                <a:gd name="T14" fmla="*/ 86 w 174"/>
                <a:gd name="T15" fmla="*/ 0 h 241"/>
                <a:gd name="T16" fmla="*/ 86 w 174"/>
                <a:gd name="T17" fmla="*/ 7 h 241"/>
                <a:gd name="T18" fmla="*/ 86 w 174"/>
                <a:gd name="T19" fmla="*/ 7 h 241"/>
                <a:gd name="T20" fmla="*/ 86 w 174"/>
                <a:gd name="T21" fmla="*/ 7 h 241"/>
                <a:gd name="T22" fmla="*/ 101 w 174"/>
                <a:gd name="T23" fmla="*/ 16 h 241"/>
                <a:gd name="T24" fmla="*/ 0 w 174"/>
                <a:gd name="T25" fmla="*/ 117 h 241"/>
                <a:gd name="T26" fmla="*/ 75 w 174"/>
                <a:gd name="T27" fmla="*/ 211 h 241"/>
                <a:gd name="T28" fmla="*/ 111 w 174"/>
                <a:gd name="T29" fmla="*/ 236 h 241"/>
                <a:gd name="T30" fmla="*/ 135 w 174"/>
                <a:gd name="T31" fmla="*/ 240 h 241"/>
                <a:gd name="T32" fmla="*/ 172 w 174"/>
                <a:gd name="T33" fmla="*/ 240 h 241"/>
                <a:gd name="T34" fmla="*/ 174 w 174"/>
                <a:gd name="T35" fmla="*/ 234 h 241"/>
                <a:gd name="T36" fmla="*/ 164 w 174"/>
                <a:gd name="T37" fmla="*/ 22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4" h="241">
                  <a:moveTo>
                    <a:pt x="164" y="229"/>
                  </a:moveTo>
                  <a:cubicBezTo>
                    <a:pt x="153" y="225"/>
                    <a:pt x="139" y="207"/>
                    <a:pt x="132" y="199"/>
                  </a:cubicBezTo>
                  <a:cubicBezTo>
                    <a:pt x="117" y="182"/>
                    <a:pt x="52" y="100"/>
                    <a:pt x="52" y="100"/>
                  </a:cubicBezTo>
                  <a:cubicBezTo>
                    <a:pt x="52" y="100"/>
                    <a:pt x="120" y="33"/>
                    <a:pt x="132" y="23"/>
                  </a:cubicBezTo>
                  <a:cubicBezTo>
                    <a:pt x="139" y="18"/>
                    <a:pt x="146" y="10"/>
                    <a:pt x="156" y="7"/>
                  </a:cubicBezTo>
                  <a:cubicBezTo>
                    <a:pt x="158" y="7"/>
                    <a:pt x="163" y="7"/>
                    <a:pt x="163" y="7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92" y="7"/>
                    <a:pt x="98" y="11"/>
                    <a:pt x="101" y="16"/>
                  </a:cubicBezTo>
                  <a:cubicBezTo>
                    <a:pt x="69" y="48"/>
                    <a:pt x="0" y="117"/>
                    <a:pt x="0" y="117"/>
                  </a:cubicBezTo>
                  <a:cubicBezTo>
                    <a:pt x="0" y="117"/>
                    <a:pt x="64" y="198"/>
                    <a:pt x="75" y="211"/>
                  </a:cubicBezTo>
                  <a:cubicBezTo>
                    <a:pt x="85" y="223"/>
                    <a:pt x="97" y="231"/>
                    <a:pt x="111" y="236"/>
                  </a:cubicBezTo>
                  <a:cubicBezTo>
                    <a:pt x="119" y="238"/>
                    <a:pt x="127" y="239"/>
                    <a:pt x="135" y="240"/>
                  </a:cubicBezTo>
                  <a:cubicBezTo>
                    <a:pt x="147" y="241"/>
                    <a:pt x="160" y="240"/>
                    <a:pt x="172" y="240"/>
                  </a:cubicBezTo>
                  <a:cubicBezTo>
                    <a:pt x="174" y="236"/>
                    <a:pt x="173" y="237"/>
                    <a:pt x="174" y="234"/>
                  </a:cubicBezTo>
                  <a:cubicBezTo>
                    <a:pt x="171" y="233"/>
                    <a:pt x="167" y="231"/>
                    <a:pt x="164" y="2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24"/>
            <p:cNvSpPr>
              <a:spLocks/>
            </p:cNvSpPr>
            <p:nvPr userDrawn="1"/>
          </p:nvSpPr>
          <p:spPr bwMode="auto">
            <a:xfrm>
              <a:off x="5698" y="3697"/>
              <a:ext cx="45" cy="157"/>
            </a:xfrm>
            <a:custGeom>
              <a:avLst/>
              <a:gdLst>
                <a:gd name="T0" fmla="*/ 0 w 70"/>
                <a:gd name="T1" fmla="*/ 0 h 240"/>
                <a:gd name="T2" fmla="*/ 0 w 70"/>
                <a:gd name="T3" fmla="*/ 7 h 240"/>
                <a:gd name="T4" fmla="*/ 0 w 70"/>
                <a:gd name="T5" fmla="*/ 7 h 240"/>
                <a:gd name="T6" fmla="*/ 0 w 70"/>
                <a:gd name="T7" fmla="*/ 7 h 240"/>
                <a:gd name="T8" fmla="*/ 18 w 70"/>
                <a:gd name="T9" fmla="*/ 25 h 240"/>
                <a:gd name="T10" fmla="*/ 18 w 70"/>
                <a:gd name="T11" fmla="*/ 240 h 240"/>
                <a:gd name="T12" fmla="*/ 70 w 70"/>
                <a:gd name="T13" fmla="*/ 240 h 240"/>
                <a:gd name="T14" fmla="*/ 70 w 70"/>
                <a:gd name="T15" fmla="*/ 0 h 240"/>
                <a:gd name="T16" fmla="*/ 0 w 70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40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7"/>
                    <a:pt x="18" y="15"/>
                    <a:pt x="18" y="25"/>
                  </a:cubicBezTo>
                  <a:cubicBezTo>
                    <a:pt x="18" y="25"/>
                    <a:pt x="18" y="240"/>
                    <a:pt x="18" y="240"/>
                  </a:cubicBezTo>
                  <a:cubicBezTo>
                    <a:pt x="70" y="240"/>
                    <a:pt x="70" y="240"/>
                    <a:pt x="70" y="24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1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25"/>
            <p:cNvSpPr>
              <a:spLocks/>
            </p:cNvSpPr>
            <p:nvPr userDrawn="1"/>
          </p:nvSpPr>
          <p:spPr bwMode="auto">
            <a:xfrm>
              <a:off x="5541" y="3686"/>
              <a:ext cx="140" cy="172"/>
            </a:xfrm>
            <a:custGeom>
              <a:avLst/>
              <a:gdLst>
                <a:gd name="T0" fmla="*/ 149 w 215"/>
                <a:gd name="T1" fmla="*/ 134 h 263"/>
                <a:gd name="T2" fmla="*/ 149 w 215"/>
                <a:gd name="T3" fmla="*/ 140 h 263"/>
                <a:gd name="T4" fmla="*/ 167 w 215"/>
                <a:gd name="T5" fmla="*/ 158 h 263"/>
                <a:gd name="T6" fmla="*/ 167 w 215"/>
                <a:gd name="T7" fmla="*/ 239 h 263"/>
                <a:gd name="T8" fmla="*/ 129 w 215"/>
                <a:gd name="T9" fmla="*/ 241 h 263"/>
                <a:gd name="T10" fmla="*/ 55 w 215"/>
                <a:gd name="T11" fmla="*/ 127 h 263"/>
                <a:gd name="T12" fmla="*/ 193 w 215"/>
                <a:gd name="T13" fmla="*/ 86 h 263"/>
                <a:gd name="T14" fmla="*/ 204 w 215"/>
                <a:gd name="T15" fmla="*/ 86 h 263"/>
                <a:gd name="T16" fmla="*/ 204 w 215"/>
                <a:gd name="T17" fmla="*/ 21 h 263"/>
                <a:gd name="T18" fmla="*/ 135 w 215"/>
                <a:gd name="T19" fmla="*/ 13 h 263"/>
                <a:gd name="T20" fmla="*/ 7 w 215"/>
                <a:gd name="T21" fmla="*/ 94 h 263"/>
                <a:gd name="T22" fmla="*/ 0 w 215"/>
                <a:gd name="T23" fmla="*/ 140 h 263"/>
                <a:gd name="T24" fmla="*/ 123 w 215"/>
                <a:gd name="T25" fmla="*/ 263 h 263"/>
                <a:gd name="T26" fmla="*/ 215 w 215"/>
                <a:gd name="T27" fmla="*/ 251 h 263"/>
                <a:gd name="T28" fmla="*/ 215 w 215"/>
                <a:gd name="T29" fmla="*/ 134 h 263"/>
                <a:gd name="T30" fmla="*/ 149 w 215"/>
                <a:gd name="T31" fmla="*/ 13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" h="263">
                  <a:moveTo>
                    <a:pt x="149" y="134"/>
                  </a:moveTo>
                  <a:cubicBezTo>
                    <a:pt x="149" y="138"/>
                    <a:pt x="149" y="136"/>
                    <a:pt x="149" y="140"/>
                  </a:cubicBezTo>
                  <a:cubicBezTo>
                    <a:pt x="159" y="140"/>
                    <a:pt x="167" y="148"/>
                    <a:pt x="167" y="158"/>
                  </a:cubicBezTo>
                  <a:cubicBezTo>
                    <a:pt x="167" y="159"/>
                    <a:pt x="167" y="225"/>
                    <a:pt x="167" y="239"/>
                  </a:cubicBezTo>
                  <a:cubicBezTo>
                    <a:pt x="155" y="242"/>
                    <a:pt x="143" y="243"/>
                    <a:pt x="129" y="241"/>
                  </a:cubicBezTo>
                  <a:cubicBezTo>
                    <a:pt x="77" y="233"/>
                    <a:pt x="52" y="175"/>
                    <a:pt x="55" y="127"/>
                  </a:cubicBezTo>
                  <a:cubicBezTo>
                    <a:pt x="63" y="0"/>
                    <a:pt x="195" y="20"/>
                    <a:pt x="193" y="86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4" y="21"/>
                    <a:pt x="204" y="21"/>
                    <a:pt x="204" y="21"/>
                  </a:cubicBezTo>
                  <a:cubicBezTo>
                    <a:pt x="179" y="16"/>
                    <a:pt x="161" y="13"/>
                    <a:pt x="135" y="13"/>
                  </a:cubicBezTo>
                  <a:cubicBezTo>
                    <a:pt x="85" y="13"/>
                    <a:pt x="31" y="33"/>
                    <a:pt x="7" y="94"/>
                  </a:cubicBezTo>
                  <a:cubicBezTo>
                    <a:pt x="1" y="109"/>
                    <a:pt x="0" y="125"/>
                    <a:pt x="0" y="140"/>
                  </a:cubicBezTo>
                  <a:cubicBezTo>
                    <a:pt x="0" y="188"/>
                    <a:pt x="30" y="263"/>
                    <a:pt x="123" y="263"/>
                  </a:cubicBezTo>
                  <a:cubicBezTo>
                    <a:pt x="152" y="263"/>
                    <a:pt x="188" y="259"/>
                    <a:pt x="215" y="251"/>
                  </a:cubicBezTo>
                  <a:cubicBezTo>
                    <a:pt x="215" y="134"/>
                    <a:pt x="215" y="134"/>
                    <a:pt x="215" y="134"/>
                  </a:cubicBezTo>
                  <a:cubicBezTo>
                    <a:pt x="215" y="134"/>
                    <a:pt x="162" y="134"/>
                    <a:pt x="149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26"/>
            <p:cNvSpPr>
              <a:spLocks noEditPoints="1"/>
            </p:cNvSpPr>
            <p:nvPr userDrawn="1"/>
          </p:nvSpPr>
          <p:spPr bwMode="auto">
            <a:xfrm>
              <a:off x="5894" y="3448"/>
              <a:ext cx="249" cy="249"/>
            </a:xfrm>
            <a:custGeom>
              <a:avLst/>
              <a:gdLst>
                <a:gd name="T0" fmla="*/ 0 w 249"/>
                <a:gd name="T1" fmla="*/ 0 h 249"/>
                <a:gd name="T2" fmla="*/ 0 w 249"/>
                <a:gd name="T3" fmla="*/ 249 h 249"/>
                <a:gd name="T4" fmla="*/ 249 w 249"/>
                <a:gd name="T5" fmla="*/ 249 h 249"/>
                <a:gd name="T6" fmla="*/ 249 w 249"/>
                <a:gd name="T7" fmla="*/ 0 h 249"/>
                <a:gd name="T8" fmla="*/ 0 w 249"/>
                <a:gd name="T9" fmla="*/ 0 h 249"/>
                <a:gd name="T10" fmla="*/ 42 w 249"/>
                <a:gd name="T11" fmla="*/ 208 h 249"/>
                <a:gd name="T12" fmla="*/ 42 w 249"/>
                <a:gd name="T13" fmla="*/ 42 h 249"/>
                <a:gd name="T14" fmla="*/ 208 w 249"/>
                <a:gd name="T15" fmla="*/ 42 h 249"/>
                <a:gd name="T16" fmla="*/ 208 w 249"/>
                <a:gd name="T17" fmla="*/ 208 h 249"/>
                <a:gd name="T18" fmla="*/ 42 w 249"/>
                <a:gd name="T19" fmla="*/ 20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9">
                  <a:moveTo>
                    <a:pt x="0" y="0"/>
                  </a:moveTo>
                  <a:lnTo>
                    <a:pt x="0" y="249"/>
                  </a:lnTo>
                  <a:lnTo>
                    <a:pt x="249" y="249"/>
                  </a:lnTo>
                  <a:lnTo>
                    <a:pt x="249" y="0"/>
                  </a:lnTo>
                  <a:lnTo>
                    <a:pt x="0" y="0"/>
                  </a:lnTo>
                  <a:close/>
                  <a:moveTo>
                    <a:pt x="42" y="208"/>
                  </a:moveTo>
                  <a:lnTo>
                    <a:pt x="42" y="42"/>
                  </a:lnTo>
                  <a:lnTo>
                    <a:pt x="208" y="42"/>
                  </a:lnTo>
                  <a:lnTo>
                    <a:pt x="208" y="208"/>
                  </a:lnTo>
                  <a:lnTo>
                    <a:pt x="42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27"/>
            <p:cNvSpPr>
              <a:spLocks noEditPoints="1"/>
            </p:cNvSpPr>
            <p:nvPr userDrawn="1"/>
          </p:nvSpPr>
          <p:spPr bwMode="auto">
            <a:xfrm>
              <a:off x="5440" y="3957"/>
              <a:ext cx="42" cy="42"/>
            </a:xfrm>
            <a:custGeom>
              <a:avLst/>
              <a:gdLst>
                <a:gd name="T0" fmla="*/ 50 w 65"/>
                <a:gd name="T1" fmla="*/ 48 h 64"/>
                <a:gd name="T2" fmla="*/ 41 w 65"/>
                <a:gd name="T3" fmla="*/ 39 h 64"/>
                <a:gd name="T4" fmla="*/ 38 w 65"/>
                <a:gd name="T5" fmla="*/ 35 h 64"/>
                <a:gd name="T6" fmla="*/ 49 w 65"/>
                <a:gd name="T7" fmla="*/ 18 h 64"/>
                <a:gd name="T8" fmla="*/ 36 w 65"/>
                <a:gd name="T9" fmla="*/ 1 h 64"/>
                <a:gd name="T10" fmla="*/ 24 w 65"/>
                <a:gd name="T11" fmla="*/ 0 h 64"/>
                <a:gd name="T12" fmla="*/ 19 w 65"/>
                <a:gd name="T13" fmla="*/ 0 h 64"/>
                <a:gd name="T14" fmla="*/ 14 w 65"/>
                <a:gd name="T15" fmla="*/ 0 h 64"/>
                <a:gd name="T16" fmla="*/ 1 w 65"/>
                <a:gd name="T17" fmla="*/ 0 h 64"/>
                <a:gd name="T18" fmla="*/ 0 w 65"/>
                <a:gd name="T19" fmla="*/ 0 h 64"/>
                <a:gd name="T20" fmla="*/ 0 w 65"/>
                <a:gd name="T21" fmla="*/ 4 h 64"/>
                <a:gd name="T22" fmla="*/ 3 w 65"/>
                <a:gd name="T23" fmla="*/ 5 h 64"/>
                <a:gd name="T24" fmla="*/ 7 w 65"/>
                <a:gd name="T25" fmla="*/ 7 h 64"/>
                <a:gd name="T26" fmla="*/ 8 w 65"/>
                <a:gd name="T27" fmla="*/ 17 h 64"/>
                <a:gd name="T28" fmla="*/ 8 w 65"/>
                <a:gd name="T29" fmla="*/ 46 h 64"/>
                <a:gd name="T30" fmla="*/ 7 w 65"/>
                <a:gd name="T31" fmla="*/ 56 h 64"/>
                <a:gd name="T32" fmla="*/ 3 w 65"/>
                <a:gd name="T33" fmla="*/ 58 h 64"/>
                <a:gd name="T34" fmla="*/ 0 w 65"/>
                <a:gd name="T35" fmla="*/ 59 h 64"/>
                <a:gd name="T36" fmla="*/ 0 w 65"/>
                <a:gd name="T37" fmla="*/ 63 h 64"/>
                <a:gd name="T38" fmla="*/ 27 w 65"/>
                <a:gd name="T39" fmla="*/ 63 h 64"/>
                <a:gd name="T40" fmla="*/ 27 w 65"/>
                <a:gd name="T41" fmla="*/ 59 h 64"/>
                <a:gd name="T42" fmla="*/ 23 w 65"/>
                <a:gd name="T43" fmla="*/ 58 h 64"/>
                <a:gd name="T44" fmla="*/ 19 w 65"/>
                <a:gd name="T45" fmla="*/ 56 h 64"/>
                <a:gd name="T46" fmla="*/ 19 w 65"/>
                <a:gd name="T47" fmla="*/ 46 h 64"/>
                <a:gd name="T48" fmla="*/ 19 w 65"/>
                <a:gd name="T49" fmla="*/ 38 h 64"/>
                <a:gd name="T50" fmla="*/ 26 w 65"/>
                <a:gd name="T51" fmla="*/ 38 h 64"/>
                <a:gd name="T52" fmla="*/ 29 w 65"/>
                <a:gd name="T53" fmla="*/ 42 h 64"/>
                <a:gd name="T54" fmla="*/ 38 w 65"/>
                <a:gd name="T55" fmla="*/ 52 h 64"/>
                <a:gd name="T56" fmla="*/ 59 w 65"/>
                <a:gd name="T57" fmla="*/ 64 h 64"/>
                <a:gd name="T58" fmla="*/ 62 w 65"/>
                <a:gd name="T59" fmla="*/ 64 h 64"/>
                <a:gd name="T60" fmla="*/ 63 w 65"/>
                <a:gd name="T61" fmla="*/ 64 h 64"/>
                <a:gd name="T62" fmla="*/ 65 w 65"/>
                <a:gd name="T63" fmla="*/ 59 h 64"/>
                <a:gd name="T64" fmla="*/ 64 w 65"/>
                <a:gd name="T65" fmla="*/ 59 h 64"/>
                <a:gd name="T66" fmla="*/ 50 w 65"/>
                <a:gd name="T67" fmla="*/ 48 h 64"/>
                <a:gd name="T68" fmla="*/ 37 w 65"/>
                <a:gd name="T69" fmla="*/ 20 h 64"/>
                <a:gd name="T70" fmla="*/ 36 w 65"/>
                <a:gd name="T71" fmla="*/ 25 h 64"/>
                <a:gd name="T72" fmla="*/ 28 w 65"/>
                <a:gd name="T73" fmla="*/ 32 h 64"/>
                <a:gd name="T74" fmla="*/ 19 w 65"/>
                <a:gd name="T75" fmla="*/ 32 h 64"/>
                <a:gd name="T76" fmla="*/ 19 w 65"/>
                <a:gd name="T77" fmla="*/ 6 h 64"/>
                <a:gd name="T78" fmla="*/ 22 w 65"/>
                <a:gd name="T79" fmla="*/ 6 h 64"/>
                <a:gd name="T80" fmla="*/ 36 w 65"/>
                <a:gd name="T81" fmla="*/ 14 h 64"/>
                <a:gd name="T82" fmla="*/ 37 w 65"/>
                <a:gd name="T8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64">
                  <a:moveTo>
                    <a:pt x="50" y="48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0" y="37"/>
                    <a:pt x="39" y="36"/>
                    <a:pt x="38" y="35"/>
                  </a:cubicBezTo>
                  <a:cubicBezTo>
                    <a:pt x="43" y="33"/>
                    <a:pt x="49" y="26"/>
                    <a:pt x="49" y="18"/>
                  </a:cubicBezTo>
                  <a:cubicBezTo>
                    <a:pt x="49" y="10"/>
                    <a:pt x="44" y="3"/>
                    <a:pt x="36" y="1"/>
                  </a:cubicBezTo>
                  <a:cubicBezTo>
                    <a:pt x="33" y="0"/>
                    <a:pt x="29" y="0"/>
                    <a:pt x="24" y="0"/>
                  </a:cubicBezTo>
                  <a:cubicBezTo>
                    <a:pt x="22" y="0"/>
                    <a:pt x="20" y="0"/>
                    <a:pt x="19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8" y="9"/>
                    <a:pt x="8" y="13"/>
                    <a:pt x="8" y="1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50"/>
                    <a:pt x="8" y="54"/>
                    <a:pt x="7" y="56"/>
                  </a:cubicBezTo>
                  <a:cubicBezTo>
                    <a:pt x="7" y="57"/>
                    <a:pt x="7" y="57"/>
                    <a:pt x="3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7"/>
                    <a:pt x="19" y="57"/>
                    <a:pt x="19" y="56"/>
                  </a:cubicBezTo>
                  <a:cubicBezTo>
                    <a:pt x="19" y="54"/>
                    <a:pt x="19" y="50"/>
                    <a:pt x="19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9"/>
                    <a:pt x="27" y="40"/>
                    <a:pt x="29" y="4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6" y="62"/>
                    <a:pt x="50" y="64"/>
                    <a:pt x="59" y="64"/>
                  </a:cubicBezTo>
                  <a:cubicBezTo>
                    <a:pt x="60" y="64"/>
                    <a:pt x="61" y="64"/>
                    <a:pt x="62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59" y="58"/>
                    <a:pt x="58" y="57"/>
                    <a:pt x="50" y="48"/>
                  </a:cubicBezTo>
                  <a:moveTo>
                    <a:pt x="37" y="20"/>
                  </a:moveTo>
                  <a:cubicBezTo>
                    <a:pt x="37" y="22"/>
                    <a:pt x="37" y="24"/>
                    <a:pt x="36" y="25"/>
                  </a:cubicBezTo>
                  <a:cubicBezTo>
                    <a:pt x="35" y="29"/>
                    <a:pt x="32" y="32"/>
                    <a:pt x="2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1" y="6"/>
                    <a:pt x="22" y="6"/>
                  </a:cubicBezTo>
                  <a:cubicBezTo>
                    <a:pt x="29" y="6"/>
                    <a:pt x="34" y="9"/>
                    <a:pt x="36" y="14"/>
                  </a:cubicBezTo>
                  <a:cubicBezTo>
                    <a:pt x="36" y="16"/>
                    <a:pt x="37" y="18"/>
                    <a:pt x="37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28"/>
            <p:cNvSpPr>
              <a:spLocks noEditPoints="1"/>
            </p:cNvSpPr>
            <p:nvPr userDrawn="1"/>
          </p:nvSpPr>
          <p:spPr bwMode="auto">
            <a:xfrm>
              <a:off x="5484" y="3956"/>
              <a:ext cx="42" cy="42"/>
            </a:xfrm>
            <a:custGeom>
              <a:avLst/>
              <a:gdLst>
                <a:gd name="T0" fmla="*/ 57 w 64"/>
                <a:gd name="T1" fmla="*/ 58 h 65"/>
                <a:gd name="T2" fmla="*/ 37 w 64"/>
                <a:gd name="T3" fmla="*/ 7 h 65"/>
                <a:gd name="T4" fmla="*/ 35 w 64"/>
                <a:gd name="T5" fmla="*/ 1 h 65"/>
                <a:gd name="T6" fmla="*/ 35 w 64"/>
                <a:gd name="T7" fmla="*/ 0 h 65"/>
                <a:gd name="T8" fmla="*/ 34 w 64"/>
                <a:gd name="T9" fmla="*/ 0 h 65"/>
                <a:gd name="T10" fmla="*/ 25 w 64"/>
                <a:gd name="T11" fmla="*/ 8 h 65"/>
                <a:gd name="T12" fmla="*/ 8 w 64"/>
                <a:gd name="T13" fmla="*/ 58 h 65"/>
                <a:gd name="T14" fmla="*/ 6 w 64"/>
                <a:gd name="T15" fmla="*/ 59 h 65"/>
                <a:gd name="T16" fmla="*/ 0 w 64"/>
                <a:gd name="T17" fmla="*/ 61 h 65"/>
                <a:gd name="T18" fmla="*/ 0 w 64"/>
                <a:gd name="T19" fmla="*/ 65 h 65"/>
                <a:gd name="T20" fmla="*/ 24 w 64"/>
                <a:gd name="T21" fmla="*/ 65 h 65"/>
                <a:gd name="T22" fmla="*/ 24 w 64"/>
                <a:gd name="T23" fmla="*/ 61 h 65"/>
                <a:gd name="T24" fmla="*/ 18 w 64"/>
                <a:gd name="T25" fmla="*/ 60 h 65"/>
                <a:gd name="T26" fmla="*/ 16 w 64"/>
                <a:gd name="T27" fmla="*/ 59 h 65"/>
                <a:gd name="T28" fmla="*/ 16 w 64"/>
                <a:gd name="T29" fmla="*/ 58 h 65"/>
                <a:gd name="T30" fmla="*/ 19 w 64"/>
                <a:gd name="T31" fmla="*/ 46 h 65"/>
                <a:gd name="T32" fmla="*/ 40 w 64"/>
                <a:gd name="T33" fmla="*/ 46 h 65"/>
                <a:gd name="T34" fmla="*/ 44 w 64"/>
                <a:gd name="T35" fmla="*/ 58 h 65"/>
                <a:gd name="T36" fmla="*/ 45 w 64"/>
                <a:gd name="T37" fmla="*/ 59 h 65"/>
                <a:gd name="T38" fmla="*/ 44 w 64"/>
                <a:gd name="T39" fmla="*/ 59 h 65"/>
                <a:gd name="T40" fmla="*/ 37 w 64"/>
                <a:gd name="T41" fmla="*/ 61 h 65"/>
                <a:gd name="T42" fmla="*/ 37 w 64"/>
                <a:gd name="T43" fmla="*/ 65 h 65"/>
                <a:gd name="T44" fmla="*/ 64 w 64"/>
                <a:gd name="T45" fmla="*/ 65 h 65"/>
                <a:gd name="T46" fmla="*/ 64 w 64"/>
                <a:gd name="T47" fmla="*/ 61 h 65"/>
                <a:gd name="T48" fmla="*/ 58 w 64"/>
                <a:gd name="T49" fmla="*/ 59 h 65"/>
                <a:gd name="T50" fmla="*/ 57 w 64"/>
                <a:gd name="T51" fmla="*/ 58 h 65"/>
                <a:gd name="T52" fmla="*/ 37 w 64"/>
                <a:gd name="T53" fmla="*/ 39 h 65"/>
                <a:gd name="T54" fmla="*/ 22 w 64"/>
                <a:gd name="T55" fmla="*/ 39 h 65"/>
                <a:gd name="T56" fmla="*/ 27 w 64"/>
                <a:gd name="T57" fmla="*/ 21 h 65"/>
                <a:gd name="T58" fmla="*/ 29 w 64"/>
                <a:gd name="T59" fmla="*/ 15 h 65"/>
                <a:gd name="T60" fmla="*/ 37 w 64"/>
                <a:gd name="T61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5">
                  <a:moveTo>
                    <a:pt x="57" y="58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6" y="4"/>
                    <a:pt x="36" y="3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1"/>
                    <a:pt x="27" y="3"/>
                    <a:pt x="25" y="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7" y="59"/>
                    <a:pt x="6" y="5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8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5" y="58"/>
                    <a:pt x="45" y="59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59"/>
                    <a:pt x="57" y="59"/>
                    <a:pt x="57" y="58"/>
                  </a:cubicBezTo>
                  <a:moveTo>
                    <a:pt x="37" y="39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19"/>
                    <a:pt x="28" y="17"/>
                    <a:pt x="29" y="15"/>
                  </a:cubicBezTo>
                  <a:lnTo>
                    <a:pt x="37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29"/>
            <p:cNvSpPr>
              <a:spLocks noEditPoints="1"/>
            </p:cNvSpPr>
            <p:nvPr userDrawn="1"/>
          </p:nvSpPr>
          <p:spPr bwMode="auto">
            <a:xfrm>
              <a:off x="5560" y="3957"/>
              <a:ext cx="44" cy="42"/>
            </a:xfrm>
            <a:custGeom>
              <a:avLst/>
              <a:gdLst>
                <a:gd name="T0" fmla="*/ 52 w 68"/>
                <a:gd name="T1" fmla="*/ 3 h 65"/>
                <a:gd name="T2" fmla="*/ 36 w 68"/>
                <a:gd name="T3" fmla="*/ 0 h 65"/>
                <a:gd name="T4" fmla="*/ 16 w 68"/>
                <a:gd name="T5" fmla="*/ 5 h 65"/>
                <a:gd name="T6" fmla="*/ 0 w 68"/>
                <a:gd name="T7" fmla="*/ 33 h 65"/>
                <a:gd name="T8" fmla="*/ 8 w 68"/>
                <a:gd name="T9" fmla="*/ 55 h 65"/>
                <a:gd name="T10" fmla="*/ 33 w 68"/>
                <a:gd name="T11" fmla="*/ 65 h 65"/>
                <a:gd name="T12" fmla="*/ 56 w 68"/>
                <a:gd name="T13" fmla="*/ 58 h 65"/>
                <a:gd name="T14" fmla="*/ 68 w 68"/>
                <a:gd name="T15" fmla="*/ 31 h 65"/>
                <a:gd name="T16" fmla="*/ 52 w 68"/>
                <a:gd name="T17" fmla="*/ 3 h 65"/>
                <a:gd name="T18" fmla="*/ 35 w 68"/>
                <a:gd name="T19" fmla="*/ 59 h 65"/>
                <a:gd name="T20" fmla="*/ 34 w 68"/>
                <a:gd name="T21" fmla="*/ 59 h 65"/>
                <a:gd name="T22" fmla="*/ 18 w 68"/>
                <a:gd name="T23" fmla="*/ 50 h 65"/>
                <a:gd name="T24" fmla="*/ 13 w 68"/>
                <a:gd name="T25" fmla="*/ 31 h 65"/>
                <a:gd name="T26" fmla="*/ 23 w 68"/>
                <a:gd name="T27" fmla="*/ 9 h 65"/>
                <a:gd name="T28" fmla="*/ 34 w 68"/>
                <a:gd name="T29" fmla="*/ 6 h 65"/>
                <a:gd name="T30" fmla="*/ 55 w 68"/>
                <a:gd name="T31" fmla="*/ 33 h 65"/>
                <a:gd name="T32" fmla="*/ 52 w 68"/>
                <a:gd name="T33" fmla="*/ 48 h 65"/>
                <a:gd name="T34" fmla="*/ 35 w 68"/>
                <a:gd name="T35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5">
                  <a:moveTo>
                    <a:pt x="52" y="3"/>
                  </a:moveTo>
                  <a:cubicBezTo>
                    <a:pt x="48" y="1"/>
                    <a:pt x="42" y="0"/>
                    <a:pt x="36" y="0"/>
                  </a:cubicBezTo>
                  <a:cubicBezTo>
                    <a:pt x="28" y="0"/>
                    <a:pt x="21" y="1"/>
                    <a:pt x="16" y="5"/>
                  </a:cubicBezTo>
                  <a:cubicBezTo>
                    <a:pt x="6" y="11"/>
                    <a:pt x="0" y="21"/>
                    <a:pt x="0" y="33"/>
                  </a:cubicBezTo>
                  <a:cubicBezTo>
                    <a:pt x="0" y="41"/>
                    <a:pt x="3" y="49"/>
                    <a:pt x="8" y="55"/>
                  </a:cubicBezTo>
                  <a:cubicBezTo>
                    <a:pt x="14" y="62"/>
                    <a:pt x="22" y="65"/>
                    <a:pt x="33" y="65"/>
                  </a:cubicBezTo>
                  <a:cubicBezTo>
                    <a:pt x="43" y="65"/>
                    <a:pt x="50" y="63"/>
                    <a:pt x="56" y="58"/>
                  </a:cubicBezTo>
                  <a:cubicBezTo>
                    <a:pt x="64" y="51"/>
                    <a:pt x="68" y="42"/>
                    <a:pt x="68" y="31"/>
                  </a:cubicBezTo>
                  <a:cubicBezTo>
                    <a:pt x="68" y="18"/>
                    <a:pt x="62" y="9"/>
                    <a:pt x="52" y="3"/>
                  </a:cubicBezTo>
                  <a:moveTo>
                    <a:pt x="35" y="59"/>
                  </a:moveTo>
                  <a:cubicBezTo>
                    <a:pt x="34" y="59"/>
                    <a:pt x="34" y="59"/>
                    <a:pt x="34" y="59"/>
                  </a:cubicBezTo>
                  <a:cubicBezTo>
                    <a:pt x="27" y="59"/>
                    <a:pt x="22" y="56"/>
                    <a:pt x="18" y="50"/>
                  </a:cubicBezTo>
                  <a:cubicBezTo>
                    <a:pt x="15" y="45"/>
                    <a:pt x="13" y="38"/>
                    <a:pt x="13" y="31"/>
                  </a:cubicBezTo>
                  <a:cubicBezTo>
                    <a:pt x="13" y="20"/>
                    <a:pt x="16" y="12"/>
                    <a:pt x="23" y="9"/>
                  </a:cubicBezTo>
                  <a:cubicBezTo>
                    <a:pt x="26" y="7"/>
                    <a:pt x="30" y="6"/>
                    <a:pt x="34" y="6"/>
                  </a:cubicBezTo>
                  <a:cubicBezTo>
                    <a:pt x="50" y="6"/>
                    <a:pt x="55" y="20"/>
                    <a:pt x="55" y="33"/>
                  </a:cubicBezTo>
                  <a:cubicBezTo>
                    <a:pt x="55" y="38"/>
                    <a:pt x="54" y="44"/>
                    <a:pt x="52" y="48"/>
                  </a:cubicBezTo>
                  <a:cubicBezTo>
                    <a:pt x="49" y="55"/>
                    <a:pt x="43" y="59"/>
                    <a:pt x="35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30"/>
            <p:cNvSpPr>
              <a:spLocks/>
            </p:cNvSpPr>
            <p:nvPr userDrawn="1"/>
          </p:nvSpPr>
          <p:spPr bwMode="auto">
            <a:xfrm>
              <a:off x="5610" y="3957"/>
              <a:ext cx="64" cy="43"/>
            </a:xfrm>
            <a:custGeom>
              <a:avLst/>
              <a:gdLst>
                <a:gd name="T0" fmla="*/ 77 w 98"/>
                <a:gd name="T1" fmla="*/ 4 h 65"/>
                <a:gd name="T2" fmla="*/ 80 w 98"/>
                <a:gd name="T3" fmla="*/ 5 h 65"/>
                <a:gd name="T4" fmla="*/ 84 w 98"/>
                <a:gd name="T5" fmla="*/ 6 h 65"/>
                <a:gd name="T6" fmla="*/ 84 w 98"/>
                <a:gd name="T7" fmla="*/ 7 h 65"/>
                <a:gd name="T8" fmla="*/ 69 w 98"/>
                <a:gd name="T9" fmla="*/ 49 h 65"/>
                <a:gd name="T10" fmla="*/ 57 w 98"/>
                <a:gd name="T11" fmla="*/ 16 h 65"/>
                <a:gd name="T12" fmla="*/ 54 w 98"/>
                <a:gd name="T13" fmla="*/ 7 h 65"/>
                <a:gd name="T14" fmla="*/ 54 w 98"/>
                <a:gd name="T15" fmla="*/ 6 h 65"/>
                <a:gd name="T16" fmla="*/ 58 w 98"/>
                <a:gd name="T17" fmla="*/ 5 h 65"/>
                <a:gd name="T18" fmla="*/ 61 w 98"/>
                <a:gd name="T19" fmla="*/ 4 h 65"/>
                <a:gd name="T20" fmla="*/ 61 w 98"/>
                <a:gd name="T21" fmla="*/ 0 h 65"/>
                <a:gd name="T22" fmla="*/ 35 w 98"/>
                <a:gd name="T23" fmla="*/ 0 h 65"/>
                <a:gd name="T24" fmla="*/ 35 w 98"/>
                <a:gd name="T25" fmla="*/ 4 h 65"/>
                <a:gd name="T26" fmla="*/ 38 w 98"/>
                <a:gd name="T27" fmla="*/ 5 h 65"/>
                <a:gd name="T28" fmla="*/ 42 w 98"/>
                <a:gd name="T29" fmla="*/ 8 h 65"/>
                <a:gd name="T30" fmla="*/ 44 w 98"/>
                <a:gd name="T31" fmla="*/ 12 h 65"/>
                <a:gd name="T32" fmla="*/ 46 w 98"/>
                <a:gd name="T33" fmla="*/ 17 h 65"/>
                <a:gd name="T34" fmla="*/ 34 w 98"/>
                <a:gd name="T35" fmla="*/ 49 h 65"/>
                <a:gd name="T36" fmla="*/ 22 w 98"/>
                <a:gd name="T37" fmla="*/ 16 h 65"/>
                <a:gd name="T38" fmla="*/ 19 w 98"/>
                <a:gd name="T39" fmla="*/ 7 h 65"/>
                <a:gd name="T40" fmla="*/ 18 w 98"/>
                <a:gd name="T41" fmla="*/ 6 h 65"/>
                <a:gd name="T42" fmla="*/ 22 w 98"/>
                <a:gd name="T43" fmla="*/ 5 h 65"/>
                <a:gd name="T44" fmla="*/ 26 w 98"/>
                <a:gd name="T45" fmla="*/ 4 h 65"/>
                <a:gd name="T46" fmla="*/ 26 w 98"/>
                <a:gd name="T47" fmla="*/ 0 h 65"/>
                <a:gd name="T48" fmla="*/ 0 w 98"/>
                <a:gd name="T49" fmla="*/ 0 h 65"/>
                <a:gd name="T50" fmla="*/ 0 w 98"/>
                <a:gd name="T51" fmla="*/ 4 h 65"/>
                <a:gd name="T52" fmla="*/ 2 w 98"/>
                <a:gd name="T53" fmla="*/ 5 h 65"/>
                <a:gd name="T54" fmla="*/ 6 w 98"/>
                <a:gd name="T55" fmla="*/ 8 h 65"/>
                <a:gd name="T56" fmla="*/ 6 w 98"/>
                <a:gd name="T57" fmla="*/ 8 h 65"/>
                <a:gd name="T58" fmla="*/ 10 w 98"/>
                <a:gd name="T59" fmla="*/ 17 h 65"/>
                <a:gd name="T60" fmla="*/ 25 w 98"/>
                <a:gd name="T61" fmla="*/ 56 h 65"/>
                <a:gd name="T62" fmla="*/ 28 w 98"/>
                <a:gd name="T63" fmla="*/ 64 h 65"/>
                <a:gd name="T64" fmla="*/ 28 w 98"/>
                <a:gd name="T65" fmla="*/ 65 h 65"/>
                <a:gd name="T66" fmla="*/ 29 w 98"/>
                <a:gd name="T67" fmla="*/ 65 h 65"/>
                <a:gd name="T68" fmla="*/ 37 w 98"/>
                <a:gd name="T69" fmla="*/ 57 h 65"/>
                <a:gd name="T70" fmla="*/ 40 w 98"/>
                <a:gd name="T71" fmla="*/ 51 h 65"/>
                <a:gd name="T72" fmla="*/ 49 w 98"/>
                <a:gd name="T73" fmla="*/ 27 h 65"/>
                <a:gd name="T74" fmla="*/ 61 w 98"/>
                <a:gd name="T75" fmla="*/ 57 h 65"/>
                <a:gd name="T76" fmla="*/ 63 w 98"/>
                <a:gd name="T77" fmla="*/ 64 h 65"/>
                <a:gd name="T78" fmla="*/ 63 w 98"/>
                <a:gd name="T79" fmla="*/ 65 h 65"/>
                <a:gd name="T80" fmla="*/ 64 w 98"/>
                <a:gd name="T81" fmla="*/ 65 h 65"/>
                <a:gd name="T82" fmla="*/ 73 w 98"/>
                <a:gd name="T83" fmla="*/ 57 h 65"/>
                <a:gd name="T84" fmla="*/ 76 w 98"/>
                <a:gd name="T85" fmla="*/ 49 h 65"/>
                <a:gd name="T86" fmla="*/ 92 w 98"/>
                <a:gd name="T87" fmla="*/ 8 h 65"/>
                <a:gd name="T88" fmla="*/ 96 w 98"/>
                <a:gd name="T89" fmla="*/ 5 h 65"/>
                <a:gd name="T90" fmla="*/ 98 w 98"/>
                <a:gd name="T91" fmla="*/ 4 h 65"/>
                <a:gd name="T92" fmla="*/ 98 w 98"/>
                <a:gd name="T93" fmla="*/ 0 h 65"/>
                <a:gd name="T94" fmla="*/ 77 w 98"/>
                <a:gd name="T95" fmla="*/ 0 h 65"/>
                <a:gd name="T96" fmla="*/ 77 w 98"/>
                <a:gd name="T97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65">
                  <a:moveTo>
                    <a:pt x="77" y="4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1" y="5"/>
                    <a:pt x="83" y="6"/>
                    <a:pt x="84" y="6"/>
                  </a:cubicBezTo>
                  <a:cubicBezTo>
                    <a:pt x="84" y="6"/>
                    <a:pt x="84" y="7"/>
                    <a:pt x="84" y="7"/>
                  </a:cubicBezTo>
                  <a:cubicBezTo>
                    <a:pt x="80" y="19"/>
                    <a:pt x="76" y="32"/>
                    <a:pt x="69" y="49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5" y="11"/>
                    <a:pt x="54" y="9"/>
                    <a:pt x="54" y="7"/>
                  </a:cubicBezTo>
                  <a:cubicBezTo>
                    <a:pt x="54" y="7"/>
                    <a:pt x="54" y="7"/>
                    <a:pt x="54" y="6"/>
                  </a:cubicBezTo>
                  <a:cubicBezTo>
                    <a:pt x="54" y="6"/>
                    <a:pt x="57" y="5"/>
                    <a:pt x="58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1" y="6"/>
                    <a:pt x="41" y="6"/>
                    <a:pt x="42" y="8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27"/>
                    <a:pt x="39" y="37"/>
                    <a:pt x="34" y="4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1"/>
                    <a:pt x="19" y="9"/>
                    <a:pt x="19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9" y="6"/>
                    <a:pt x="22" y="5"/>
                    <a:pt x="22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6"/>
                    <a:pt x="5" y="6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9" y="13"/>
                    <a:pt x="10" y="1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7" y="61"/>
                    <a:pt x="28" y="64"/>
                    <a:pt x="28" y="64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4" y="64"/>
                    <a:pt x="35" y="62"/>
                    <a:pt x="37" y="57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3" y="44"/>
                    <a:pt x="45" y="37"/>
                    <a:pt x="49" y="2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3" y="62"/>
                    <a:pt x="63" y="64"/>
                    <a:pt x="63" y="64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70" y="64"/>
                    <a:pt x="71" y="62"/>
                    <a:pt x="73" y="57"/>
                  </a:cubicBezTo>
                  <a:cubicBezTo>
                    <a:pt x="74" y="54"/>
                    <a:pt x="75" y="52"/>
                    <a:pt x="76" y="49"/>
                  </a:cubicBezTo>
                  <a:cubicBezTo>
                    <a:pt x="80" y="40"/>
                    <a:pt x="84" y="28"/>
                    <a:pt x="92" y="8"/>
                  </a:cubicBezTo>
                  <a:cubicBezTo>
                    <a:pt x="92" y="6"/>
                    <a:pt x="93" y="5"/>
                    <a:pt x="96" y="5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31"/>
            <p:cNvSpPr>
              <a:spLocks/>
            </p:cNvSpPr>
            <p:nvPr userDrawn="1"/>
          </p:nvSpPr>
          <p:spPr bwMode="auto">
            <a:xfrm>
              <a:off x="5680" y="3957"/>
              <a:ext cx="34" cy="41"/>
            </a:xfrm>
            <a:custGeom>
              <a:avLst/>
              <a:gdLst>
                <a:gd name="T0" fmla="*/ 47 w 52"/>
                <a:gd name="T1" fmla="*/ 46 h 63"/>
                <a:gd name="T2" fmla="*/ 44 w 52"/>
                <a:gd name="T3" fmla="*/ 54 h 63"/>
                <a:gd name="T4" fmla="*/ 31 w 52"/>
                <a:gd name="T5" fmla="*/ 57 h 63"/>
                <a:gd name="T6" fmla="*/ 20 w 52"/>
                <a:gd name="T7" fmla="*/ 56 h 63"/>
                <a:gd name="T8" fmla="*/ 20 w 52"/>
                <a:gd name="T9" fmla="*/ 33 h 63"/>
                <a:gd name="T10" fmla="*/ 34 w 52"/>
                <a:gd name="T11" fmla="*/ 34 h 63"/>
                <a:gd name="T12" fmla="*/ 36 w 52"/>
                <a:gd name="T13" fmla="*/ 35 h 63"/>
                <a:gd name="T14" fmla="*/ 37 w 52"/>
                <a:gd name="T15" fmla="*/ 41 h 63"/>
                <a:gd name="T16" fmla="*/ 37 w 52"/>
                <a:gd name="T17" fmla="*/ 42 h 63"/>
                <a:gd name="T18" fmla="*/ 42 w 52"/>
                <a:gd name="T19" fmla="*/ 42 h 63"/>
                <a:gd name="T20" fmla="*/ 42 w 52"/>
                <a:gd name="T21" fmla="*/ 20 h 63"/>
                <a:gd name="T22" fmla="*/ 37 w 52"/>
                <a:gd name="T23" fmla="*/ 20 h 63"/>
                <a:gd name="T24" fmla="*/ 37 w 52"/>
                <a:gd name="T25" fmla="*/ 21 h 63"/>
                <a:gd name="T26" fmla="*/ 36 w 52"/>
                <a:gd name="T27" fmla="*/ 26 h 63"/>
                <a:gd name="T28" fmla="*/ 34 w 52"/>
                <a:gd name="T29" fmla="*/ 27 h 63"/>
                <a:gd name="T30" fmla="*/ 20 w 52"/>
                <a:gd name="T31" fmla="*/ 28 h 63"/>
                <a:gd name="T32" fmla="*/ 20 w 52"/>
                <a:gd name="T33" fmla="*/ 6 h 63"/>
                <a:gd name="T34" fmla="*/ 40 w 52"/>
                <a:gd name="T35" fmla="*/ 9 h 63"/>
                <a:gd name="T36" fmla="*/ 41 w 52"/>
                <a:gd name="T37" fmla="*/ 13 h 63"/>
                <a:gd name="T38" fmla="*/ 41 w 52"/>
                <a:gd name="T39" fmla="*/ 16 h 63"/>
                <a:gd name="T40" fmla="*/ 42 w 52"/>
                <a:gd name="T41" fmla="*/ 17 h 63"/>
                <a:gd name="T42" fmla="*/ 46 w 52"/>
                <a:gd name="T43" fmla="*/ 17 h 63"/>
                <a:gd name="T44" fmla="*/ 46 w 52"/>
                <a:gd name="T45" fmla="*/ 16 h 63"/>
                <a:gd name="T46" fmla="*/ 47 w 52"/>
                <a:gd name="T47" fmla="*/ 1 h 63"/>
                <a:gd name="T48" fmla="*/ 47 w 52"/>
                <a:gd name="T49" fmla="*/ 0 h 63"/>
                <a:gd name="T50" fmla="*/ 0 w 52"/>
                <a:gd name="T51" fmla="*/ 0 h 63"/>
                <a:gd name="T52" fmla="*/ 0 w 52"/>
                <a:gd name="T53" fmla="*/ 4 h 63"/>
                <a:gd name="T54" fmla="*/ 3 w 52"/>
                <a:gd name="T55" fmla="*/ 5 h 63"/>
                <a:gd name="T56" fmla="*/ 9 w 52"/>
                <a:gd name="T57" fmla="*/ 7 h 63"/>
                <a:gd name="T58" fmla="*/ 9 w 52"/>
                <a:gd name="T59" fmla="*/ 17 h 63"/>
                <a:gd name="T60" fmla="*/ 9 w 52"/>
                <a:gd name="T61" fmla="*/ 46 h 63"/>
                <a:gd name="T62" fmla="*/ 9 w 52"/>
                <a:gd name="T63" fmla="*/ 56 h 63"/>
                <a:gd name="T64" fmla="*/ 5 w 52"/>
                <a:gd name="T65" fmla="*/ 58 h 63"/>
                <a:gd name="T66" fmla="*/ 1 w 52"/>
                <a:gd name="T67" fmla="*/ 59 h 63"/>
                <a:gd name="T68" fmla="*/ 1 w 52"/>
                <a:gd name="T69" fmla="*/ 63 h 63"/>
                <a:gd name="T70" fmla="*/ 49 w 52"/>
                <a:gd name="T71" fmla="*/ 63 h 63"/>
                <a:gd name="T72" fmla="*/ 50 w 52"/>
                <a:gd name="T73" fmla="*/ 63 h 63"/>
                <a:gd name="T74" fmla="*/ 52 w 52"/>
                <a:gd name="T75" fmla="*/ 46 h 63"/>
                <a:gd name="T76" fmla="*/ 52 w 52"/>
                <a:gd name="T77" fmla="*/ 45 h 63"/>
                <a:gd name="T78" fmla="*/ 47 w 52"/>
                <a:gd name="T79" fmla="*/ 45 h 63"/>
                <a:gd name="T80" fmla="*/ 47 w 52"/>
                <a:gd name="T81" fmla="*/ 4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63">
                  <a:moveTo>
                    <a:pt x="47" y="46"/>
                  </a:moveTo>
                  <a:cubicBezTo>
                    <a:pt x="46" y="50"/>
                    <a:pt x="45" y="51"/>
                    <a:pt x="44" y="54"/>
                  </a:cubicBezTo>
                  <a:cubicBezTo>
                    <a:pt x="43" y="56"/>
                    <a:pt x="41" y="57"/>
                    <a:pt x="31" y="57"/>
                  </a:cubicBezTo>
                  <a:cubicBezTo>
                    <a:pt x="26" y="57"/>
                    <a:pt x="22" y="57"/>
                    <a:pt x="20" y="56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8" y="33"/>
                    <a:pt x="32" y="34"/>
                    <a:pt x="34" y="34"/>
                  </a:cubicBezTo>
                  <a:cubicBezTo>
                    <a:pt x="35" y="34"/>
                    <a:pt x="35" y="34"/>
                    <a:pt x="36" y="35"/>
                  </a:cubicBezTo>
                  <a:cubicBezTo>
                    <a:pt x="36" y="38"/>
                    <a:pt x="37" y="39"/>
                    <a:pt x="37" y="41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4"/>
                    <a:pt x="36" y="25"/>
                    <a:pt x="36" y="26"/>
                  </a:cubicBezTo>
                  <a:cubicBezTo>
                    <a:pt x="35" y="27"/>
                    <a:pt x="35" y="27"/>
                    <a:pt x="34" y="27"/>
                  </a:cubicBezTo>
                  <a:cubicBezTo>
                    <a:pt x="32" y="28"/>
                    <a:pt x="26" y="28"/>
                    <a:pt x="20" y="2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39" y="6"/>
                    <a:pt x="40" y="7"/>
                    <a:pt x="40" y="9"/>
                  </a:cubicBezTo>
                  <a:cubicBezTo>
                    <a:pt x="41" y="10"/>
                    <a:pt x="41" y="12"/>
                    <a:pt x="41" y="13"/>
                  </a:cubicBezTo>
                  <a:cubicBezTo>
                    <a:pt x="41" y="14"/>
                    <a:pt x="41" y="15"/>
                    <a:pt x="41" y="16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9"/>
                    <a:pt x="47" y="5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9"/>
                    <a:pt x="9" y="13"/>
                    <a:pt x="9" y="1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50"/>
                    <a:pt x="9" y="54"/>
                    <a:pt x="9" y="56"/>
                  </a:cubicBezTo>
                  <a:cubicBezTo>
                    <a:pt x="9" y="57"/>
                    <a:pt x="9" y="57"/>
                    <a:pt x="5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2"/>
                    <a:pt x="51" y="54"/>
                    <a:pt x="52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4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32"/>
            <p:cNvSpPr>
              <a:spLocks/>
            </p:cNvSpPr>
            <p:nvPr userDrawn="1"/>
          </p:nvSpPr>
          <p:spPr bwMode="auto">
            <a:xfrm>
              <a:off x="5722" y="3957"/>
              <a:ext cx="43" cy="42"/>
            </a:xfrm>
            <a:custGeom>
              <a:avLst/>
              <a:gdLst>
                <a:gd name="T0" fmla="*/ 39 w 66"/>
                <a:gd name="T1" fmla="*/ 39 h 65"/>
                <a:gd name="T2" fmla="*/ 42 w 66"/>
                <a:gd name="T3" fmla="*/ 40 h 65"/>
                <a:gd name="T4" fmla="*/ 47 w 66"/>
                <a:gd name="T5" fmla="*/ 42 h 65"/>
                <a:gd name="T6" fmla="*/ 47 w 66"/>
                <a:gd name="T7" fmla="*/ 52 h 65"/>
                <a:gd name="T8" fmla="*/ 47 w 66"/>
                <a:gd name="T9" fmla="*/ 57 h 65"/>
                <a:gd name="T10" fmla="*/ 36 w 66"/>
                <a:gd name="T11" fmla="*/ 58 h 65"/>
                <a:gd name="T12" fmla="*/ 12 w 66"/>
                <a:gd name="T13" fmla="*/ 30 h 65"/>
                <a:gd name="T14" fmla="*/ 18 w 66"/>
                <a:gd name="T15" fmla="*/ 11 h 65"/>
                <a:gd name="T16" fmla="*/ 34 w 66"/>
                <a:gd name="T17" fmla="*/ 6 h 65"/>
                <a:gd name="T18" fmla="*/ 50 w 66"/>
                <a:gd name="T19" fmla="*/ 13 h 65"/>
                <a:gd name="T20" fmla="*/ 52 w 66"/>
                <a:gd name="T21" fmla="*/ 20 h 65"/>
                <a:gd name="T22" fmla="*/ 52 w 66"/>
                <a:gd name="T23" fmla="*/ 21 h 65"/>
                <a:gd name="T24" fmla="*/ 57 w 66"/>
                <a:gd name="T25" fmla="*/ 21 h 65"/>
                <a:gd name="T26" fmla="*/ 57 w 66"/>
                <a:gd name="T27" fmla="*/ 20 h 65"/>
                <a:gd name="T28" fmla="*/ 57 w 66"/>
                <a:gd name="T29" fmla="*/ 3 h 65"/>
                <a:gd name="T30" fmla="*/ 57 w 66"/>
                <a:gd name="T31" fmla="*/ 2 h 65"/>
                <a:gd name="T32" fmla="*/ 57 w 66"/>
                <a:gd name="T33" fmla="*/ 2 h 65"/>
                <a:gd name="T34" fmla="*/ 52 w 66"/>
                <a:gd name="T35" fmla="*/ 1 h 65"/>
                <a:gd name="T36" fmla="*/ 35 w 66"/>
                <a:gd name="T37" fmla="*/ 0 h 65"/>
                <a:gd name="T38" fmla="*/ 12 w 66"/>
                <a:gd name="T39" fmla="*/ 6 h 65"/>
                <a:gd name="T40" fmla="*/ 0 w 66"/>
                <a:gd name="T41" fmla="*/ 32 h 65"/>
                <a:gd name="T42" fmla="*/ 12 w 66"/>
                <a:gd name="T43" fmla="*/ 59 h 65"/>
                <a:gd name="T44" fmla="*/ 34 w 66"/>
                <a:gd name="T45" fmla="*/ 65 h 65"/>
                <a:gd name="T46" fmla="*/ 58 w 66"/>
                <a:gd name="T47" fmla="*/ 61 h 65"/>
                <a:gd name="T48" fmla="*/ 59 w 66"/>
                <a:gd name="T49" fmla="*/ 60 h 65"/>
                <a:gd name="T50" fmla="*/ 59 w 66"/>
                <a:gd name="T51" fmla="*/ 60 h 65"/>
                <a:gd name="T52" fmla="*/ 58 w 66"/>
                <a:gd name="T53" fmla="*/ 53 h 65"/>
                <a:gd name="T54" fmla="*/ 58 w 66"/>
                <a:gd name="T55" fmla="*/ 52 h 65"/>
                <a:gd name="T56" fmla="*/ 58 w 66"/>
                <a:gd name="T57" fmla="*/ 42 h 65"/>
                <a:gd name="T58" fmla="*/ 63 w 66"/>
                <a:gd name="T59" fmla="*/ 40 h 65"/>
                <a:gd name="T60" fmla="*/ 66 w 66"/>
                <a:gd name="T61" fmla="*/ 39 h 65"/>
                <a:gd name="T62" fmla="*/ 66 w 66"/>
                <a:gd name="T63" fmla="*/ 34 h 65"/>
                <a:gd name="T64" fmla="*/ 39 w 66"/>
                <a:gd name="T65" fmla="*/ 34 h 65"/>
                <a:gd name="T66" fmla="*/ 39 w 66"/>
                <a:gd name="T67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65">
                  <a:moveTo>
                    <a:pt x="39" y="39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47" y="41"/>
                    <a:pt x="47" y="41"/>
                    <a:pt x="47" y="42"/>
                  </a:cubicBezTo>
                  <a:cubicBezTo>
                    <a:pt x="47" y="44"/>
                    <a:pt x="47" y="48"/>
                    <a:pt x="47" y="52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5" y="58"/>
                    <a:pt x="41" y="58"/>
                    <a:pt x="36" y="58"/>
                  </a:cubicBezTo>
                  <a:cubicBezTo>
                    <a:pt x="21" y="58"/>
                    <a:pt x="12" y="48"/>
                    <a:pt x="12" y="30"/>
                  </a:cubicBezTo>
                  <a:cubicBezTo>
                    <a:pt x="12" y="21"/>
                    <a:pt x="14" y="16"/>
                    <a:pt x="18" y="11"/>
                  </a:cubicBezTo>
                  <a:cubicBezTo>
                    <a:pt x="21" y="8"/>
                    <a:pt x="26" y="6"/>
                    <a:pt x="34" y="6"/>
                  </a:cubicBezTo>
                  <a:cubicBezTo>
                    <a:pt x="44" y="6"/>
                    <a:pt x="49" y="9"/>
                    <a:pt x="50" y="13"/>
                  </a:cubicBezTo>
                  <a:cubicBezTo>
                    <a:pt x="51" y="15"/>
                    <a:pt x="51" y="17"/>
                    <a:pt x="52" y="20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13"/>
                    <a:pt x="57" y="8"/>
                    <a:pt x="57" y="3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5" y="2"/>
                    <a:pt x="53" y="1"/>
                    <a:pt x="52" y="1"/>
                  </a:cubicBezTo>
                  <a:cubicBezTo>
                    <a:pt x="47" y="1"/>
                    <a:pt x="41" y="0"/>
                    <a:pt x="35" y="0"/>
                  </a:cubicBezTo>
                  <a:cubicBezTo>
                    <a:pt x="25" y="0"/>
                    <a:pt x="17" y="2"/>
                    <a:pt x="12" y="6"/>
                  </a:cubicBezTo>
                  <a:cubicBezTo>
                    <a:pt x="4" y="12"/>
                    <a:pt x="0" y="21"/>
                    <a:pt x="0" y="32"/>
                  </a:cubicBezTo>
                  <a:cubicBezTo>
                    <a:pt x="0" y="43"/>
                    <a:pt x="4" y="53"/>
                    <a:pt x="12" y="59"/>
                  </a:cubicBezTo>
                  <a:cubicBezTo>
                    <a:pt x="17" y="63"/>
                    <a:pt x="25" y="65"/>
                    <a:pt x="34" y="65"/>
                  </a:cubicBezTo>
                  <a:cubicBezTo>
                    <a:pt x="42" y="65"/>
                    <a:pt x="51" y="63"/>
                    <a:pt x="58" y="61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8" y="59"/>
                    <a:pt x="58" y="56"/>
                    <a:pt x="58" y="53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48"/>
                    <a:pt x="58" y="44"/>
                    <a:pt x="58" y="42"/>
                  </a:cubicBezTo>
                  <a:cubicBezTo>
                    <a:pt x="58" y="41"/>
                    <a:pt x="58" y="41"/>
                    <a:pt x="63" y="40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33"/>
            <p:cNvSpPr>
              <a:spLocks noEditPoints="1"/>
            </p:cNvSpPr>
            <p:nvPr userDrawn="1"/>
          </p:nvSpPr>
          <p:spPr bwMode="auto">
            <a:xfrm>
              <a:off x="5772" y="3957"/>
              <a:ext cx="44" cy="42"/>
            </a:xfrm>
            <a:custGeom>
              <a:avLst/>
              <a:gdLst>
                <a:gd name="T0" fmla="*/ 52 w 67"/>
                <a:gd name="T1" fmla="*/ 3 h 65"/>
                <a:gd name="T2" fmla="*/ 35 w 67"/>
                <a:gd name="T3" fmla="*/ 0 h 65"/>
                <a:gd name="T4" fmla="*/ 15 w 67"/>
                <a:gd name="T5" fmla="*/ 5 h 65"/>
                <a:gd name="T6" fmla="*/ 0 w 67"/>
                <a:gd name="T7" fmla="*/ 33 h 65"/>
                <a:gd name="T8" fmla="*/ 7 w 67"/>
                <a:gd name="T9" fmla="*/ 55 h 65"/>
                <a:gd name="T10" fmla="*/ 33 w 67"/>
                <a:gd name="T11" fmla="*/ 65 h 65"/>
                <a:gd name="T12" fmla="*/ 56 w 67"/>
                <a:gd name="T13" fmla="*/ 58 h 65"/>
                <a:gd name="T14" fmla="*/ 67 w 67"/>
                <a:gd name="T15" fmla="*/ 31 h 65"/>
                <a:gd name="T16" fmla="*/ 52 w 67"/>
                <a:gd name="T17" fmla="*/ 3 h 65"/>
                <a:gd name="T18" fmla="*/ 34 w 67"/>
                <a:gd name="T19" fmla="*/ 59 h 65"/>
                <a:gd name="T20" fmla="*/ 33 w 67"/>
                <a:gd name="T21" fmla="*/ 59 h 65"/>
                <a:gd name="T22" fmla="*/ 17 w 67"/>
                <a:gd name="T23" fmla="*/ 50 h 65"/>
                <a:gd name="T24" fmla="*/ 12 w 67"/>
                <a:gd name="T25" fmla="*/ 31 h 65"/>
                <a:gd name="T26" fmla="*/ 23 w 67"/>
                <a:gd name="T27" fmla="*/ 9 h 65"/>
                <a:gd name="T28" fmla="*/ 34 w 67"/>
                <a:gd name="T29" fmla="*/ 6 h 65"/>
                <a:gd name="T30" fmla="*/ 55 w 67"/>
                <a:gd name="T31" fmla="*/ 33 h 65"/>
                <a:gd name="T32" fmla="*/ 52 w 67"/>
                <a:gd name="T33" fmla="*/ 48 h 65"/>
                <a:gd name="T34" fmla="*/ 34 w 67"/>
                <a:gd name="T35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65">
                  <a:moveTo>
                    <a:pt x="52" y="3"/>
                  </a:moveTo>
                  <a:cubicBezTo>
                    <a:pt x="47" y="1"/>
                    <a:pt x="41" y="0"/>
                    <a:pt x="35" y="0"/>
                  </a:cubicBezTo>
                  <a:cubicBezTo>
                    <a:pt x="27" y="0"/>
                    <a:pt x="20" y="1"/>
                    <a:pt x="15" y="5"/>
                  </a:cubicBezTo>
                  <a:cubicBezTo>
                    <a:pt x="5" y="11"/>
                    <a:pt x="0" y="21"/>
                    <a:pt x="0" y="33"/>
                  </a:cubicBezTo>
                  <a:cubicBezTo>
                    <a:pt x="0" y="41"/>
                    <a:pt x="2" y="49"/>
                    <a:pt x="7" y="55"/>
                  </a:cubicBezTo>
                  <a:cubicBezTo>
                    <a:pt x="13" y="62"/>
                    <a:pt x="22" y="65"/>
                    <a:pt x="33" y="65"/>
                  </a:cubicBezTo>
                  <a:cubicBezTo>
                    <a:pt x="42" y="65"/>
                    <a:pt x="50" y="63"/>
                    <a:pt x="56" y="58"/>
                  </a:cubicBezTo>
                  <a:cubicBezTo>
                    <a:pt x="63" y="51"/>
                    <a:pt x="67" y="42"/>
                    <a:pt x="67" y="31"/>
                  </a:cubicBezTo>
                  <a:cubicBezTo>
                    <a:pt x="67" y="18"/>
                    <a:pt x="62" y="9"/>
                    <a:pt x="52" y="3"/>
                  </a:cubicBezTo>
                  <a:moveTo>
                    <a:pt x="34" y="59"/>
                  </a:moveTo>
                  <a:cubicBezTo>
                    <a:pt x="33" y="59"/>
                    <a:pt x="33" y="59"/>
                    <a:pt x="33" y="59"/>
                  </a:cubicBezTo>
                  <a:cubicBezTo>
                    <a:pt x="27" y="59"/>
                    <a:pt x="21" y="56"/>
                    <a:pt x="17" y="50"/>
                  </a:cubicBezTo>
                  <a:cubicBezTo>
                    <a:pt x="14" y="45"/>
                    <a:pt x="12" y="38"/>
                    <a:pt x="12" y="31"/>
                  </a:cubicBezTo>
                  <a:cubicBezTo>
                    <a:pt x="12" y="20"/>
                    <a:pt x="16" y="12"/>
                    <a:pt x="23" y="9"/>
                  </a:cubicBezTo>
                  <a:cubicBezTo>
                    <a:pt x="26" y="7"/>
                    <a:pt x="29" y="6"/>
                    <a:pt x="34" y="6"/>
                  </a:cubicBezTo>
                  <a:cubicBezTo>
                    <a:pt x="49" y="6"/>
                    <a:pt x="55" y="20"/>
                    <a:pt x="55" y="33"/>
                  </a:cubicBezTo>
                  <a:cubicBezTo>
                    <a:pt x="55" y="38"/>
                    <a:pt x="53" y="44"/>
                    <a:pt x="52" y="48"/>
                  </a:cubicBezTo>
                  <a:cubicBezTo>
                    <a:pt x="48" y="55"/>
                    <a:pt x="42" y="59"/>
                    <a:pt x="34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34"/>
            <p:cNvSpPr>
              <a:spLocks/>
            </p:cNvSpPr>
            <p:nvPr userDrawn="1"/>
          </p:nvSpPr>
          <p:spPr bwMode="auto">
            <a:xfrm>
              <a:off x="5533" y="3957"/>
              <a:ext cx="19" cy="52"/>
            </a:xfrm>
            <a:custGeom>
              <a:avLst/>
              <a:gdLst>
                <a:gd name="T0" fmla="*/ 2 w 29"/>
                <a:gd name="T1" fmla="*/ 4 h 80"/>
                <a:gd name="T2" fmla="*/ 5 w 29"/>
                <a:gd name="T3" fmla="*/ 5 h 80"/>
                <a:gd name="T4" fmla="*/ 9 w 29"/>
                <a:gd name="T5" fmla="*/ 7 h 80"/>
                <a:gd name="T6" fmla="*/ 9 w 29"/>
                <a:gd name="T7" fmla="*/ 17 h 80"/>
                <a:gd name="T8" fmla="*/ 9 w 29"/>
                <a:gd name="T9" fmla="*/ 55 h 80"/>
                <a:gd name="T10" fmla="*/ 1 w 29"/>
                <a:gd name="T11" fmla="*/ 76 h 80"/>
                <a:gd name="T12" fmla="*/ 0 w 29"/>
                <a:gd name="T13" fmla="*/ 76 h 80"/>
                <a:gd name="T14" fmla="*/ 2 w 29"/>
                <a:gd name="T15" fmla="*/ 80 h 80"/>
                <a:gd name="T16" fmla="*/ 3 w 29"/>
                <a:gd name="T17" fmla="*/ 80 h 80"/>
                <a:gd name="T18" fmla="*/ 21 w 29"/>
                <a:gd name="T19" fmla="*/ 50 h 80"/>
                <a:gd name="T20" fmla="*/ 21 w 29"/>
                <a:gd name="T21" fmla="*/ 17 h 80"/>
                <a:gd name="T22" fmla="*/ 21 w 29"/>
                <a:gd name="T23" fmla="*/ 7 h 80"/>
                <a:gd name="T24" fmla="*/ 25 w 29"/>
                <a:gd name="T25" fmla="*/ 5 h 80"/>
                <a:gd name="T26" fmla="*/ 29 w 29"/>
                <a:gd name="T27" fmla="*/ 4 h 80"/>
                <a:gd name="T28" fmla="*/ 29 w 29"/>
                <a:gd name="T29" fmla="*/ 0 h 80"/>
                <a:gd name="T30" fmla="*/ 2 w 29"/>
                <a:gd name="T31" fmla="*/ 0 h 80"/>
                <a:gd name="T32" fmla="*/ 2 w 29"/>
                <a:gd name="T33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80">
                  <a:moveTo>
                    <a:pt x="2" y="4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9"/>
                    <a:pt x="9" y="13"/>
                    <a:pt x="9" y="17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65"/>
                    <a:pt x="7" y="70"/>
                    <a:pt x="1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15" y="74"/>
                    <a:pt x="21" y="65"/>
                    <a:pt x="21" y="5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3"/>
                    <a:pt x="21" y="9"/>
                    <a:pt x="21" y="7"/>
                  </a:cubicBezTo>
                  <a:cubicBezTo>
                    <a:pt x="21" y="6"/>
                    <a:pt x="21" y="6"/>
                    <a:pt x="25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35"/>
            <p:cNvSpPr>
              <a:spLocks/>
            </p:cNvSpPr>
            <p:nvPr userDrawn="1"/>
          </p:nvSpPr>
          <p:spPr bwMode="auto">
            <a:xfrm>
              <a:off x="5392" y="3957"/>
              <a:ext cx="42" cy="42"/>
            </a:xfrm>
            <a:custGeom>
              <a:avLst/>
              <a:gdLst>
                <a:gd name="T0" fmla="*/ 49 w 64"/>
                <a:gd name="T1" fmla="*/ 48 h 64"/>
                <a:gd name="T2" fmla="*/ 33 w 64"/>
                <a:gd name="T3" fmla="*/ 31 h 64"/>
                <a:gd name="T4" fmla="*/ 30 w 64"/>
                <a:gd name="T5" fmla="*/ 28 h 64"/>
                <a:gd name="T6" fmla="*/ 51 w 64"/>
                <a:gd name="T7" fmla="*/ 9 h 64"/>
                <a:gd name="T8" fmla="*/ 58 w 64"/>
                <a:gd name="T9" fmla="*/ 5 h 64"/>
                <a:gd name="T10" fmla="*/ 61 w 64"/>
                <a:gd name="T11" fmla="*/ 4 h 64"/>
                <a:gd name="T12" fmla="*/ 61 w 64"/>
                <a:gd name="T13" fmla="*/ 0 h 64"/>
                <a:gd name="T14" fmla="*/ 35 w 64"/>
                <a:gd name="T15" fmla="*/ 0 h 64"/>
                <a:gd name="T16" fmla="*/ 35 w 64"/>
                <a:gd name="T17" fmla="*/ 4 h 64"/>
                <a:gd name="T18" fmla="*/ 42 w 64"/>
                <a:gd name="T19" fmla="*/ 6 h 64"/>
                <a:gd name="T20" fmla="*/ 44 w 64"/>
                <a:gd name="T21" fmla="*/ 6 h 64"/>
                <a:gd name="T22" fmla="*/ 42 w 64"/>
                <a:gd name="T23" fmla="*/ 8 h 64"/>
                <a:gd name="T24" fmla="*/ 19 w 64"/>
                <a:gd name="T25" fmla="*/ 31 h 64"/>
                <a:gd name="T26" fmla="*/ 19 w 64"/>
                <a:gd name="T27" fmla="*/ 17 h 64"/>
                <a:gd name="T28" fmla="*/ 19 w 64"/>
                <a:gd name="T29" fmla="*/ 7 h 64"/>
                <a:gd name="T30" fmla="*/ 23 w 64"/>
                <a:gd name="T31" fmla="*/ 5 h 64"/>
                <a:gd name="T32" fmla="*/ 26 w 64"/>
                <a:gd name="T33" fmla="*/ 4 h 64"/>
                <a:gd name="T34" fmla="*/ 26 w 64"/>
                <a:gd name="T35" fmla="*/ 0 h 64"/>
                <a:gd name="T36" fmla="*/ 0 w 64"/>
                <a:gd name="T37" fmla="*/ 0 h 64"/>
                <a:gd name="T38" fmla="*/ 0 w 64"/>
                <a:gd name="T39" fmla="*/ 4 h 64"/>
                <a:gd name="T40" fmla="*/ 3 w 64"/>
                <a:gd name="T41" fmla="*/ 5 h 64"/>
                <a:gd name="T42" fmla="*/ 7 w 64"/>
                <a:gd name="T43" fmla="*/ 7 h 64"/>
                <a:gd name="T44" fmla="*/ 7 w 64"/>
                <a:gd name="T45" fmla="*/ 17 h 64"/>
                <a:gd name="T46" fmla="*/ 7 w 64"/>
                <a:gd name="T47" fmla="*/ 46 h 64"/>
                <a:gd name="T48" fmla="*/ 7 w 64"/>
                <a:gd name="T49" fmla="*/ 56 h 64"/>
                <a:gd name="T50" fmla="*/ 3 w 64"/>
                <a:gd name="T51" fmla="*/ 58 h 64"/>
                <a:gd name="T52" fmla="*/ 0 w 64"/>
                <a:gd name="T53" fmla="*/ 59 h 64"/>
                <a:gd name="T54" fmla="*/ 0 w 64"/>
                <a:gd name="T55" fmla="*/ 63 h 64"/>
                <a:gd name="T56" fmla="*/ 26 w 64"/>
                <a:gd name="T57" fmla="*/ 63 h 64"/>
                <a:gd name="T58" fmla="*/ 26 w 64"/>
                <a:gd name="T59" fmla="*/ 59 h 64"/>
                <a:gd name="T60" fmla="*/ 23 w 64"/>
                <a:gd name="T61" fmla="*/ 58 h 64"/>
                <a:gd name="T62" fmla="*/ 19 w 64"/>
                <a:gd name="T63" fmla="*/ 56 h 64"/>
                <a:gd name="T64" fmla="*/ 19 w 64"/>
                <a:gd name="T65" fmla="*/ 46 h 64"/>
                <a:gd name="T66" fmla="*/ 19 w 64"/>
                <a:gd name="T67" fmla="*/ 33 h 64"/>
                <a:gd name="T68" fmla="*/ 22 w 64"/>
                <a:gd name="T69" fmla="*/ 36 h 64"/>
                <a:gd name="T70" fmla="*/ 36 w 64"/>
                <a:gd name="T71" fmla="*/ 52 h 64"/>
                <a:gd name="T72" fmla="*/ 60 w 64"/>
                <a:gd name="T73" fmla="*/ 64 h 64"/>
                <a:gd name="T74" fmla="*/ 62 w 64"/>
                <a:gd name="T75" fmla="*/ 64 h 64"/>
                <a:gd name="T76" fmla="*/ 62 w 64"/>
                <a:gd name="T77" fmla="*/ 64 h 64"/>
                <a:gd name="T78" fmla="*/ 64 w 64"/>
                <a:gd name="T79" fmla="*/ 59 h 64"/>
                <a:gd name="T80" fmla="*/ 63 w 64"/>
                <a:gd name="T81" fmla="*/ 59 h 64"/>
                <a:gd name="T82" fmla="*/ 49 w 64"/>
                <a:gd name="T83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" h="64">
                  <a:moveTo>
                    <a:pt x="49" y="48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1" y="29"/>
                    <a:pt x="31" y="29"/>
                    <a:pt x="30" y="28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6"/>
                    <a:pt x="56" y="5"/>
                    <a:pt x="58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6"/>
                    <a:pt x="43" y="6"/>
                    <a:pt x="44" y="6"/>
                  </a:cubicBezTo>
                  <a:cubicBezTo>
                    <a:pt x="43" y="7"/>
                    <a:pt x="42" y="8"/>
                    <a:pt x="42" y="8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3"/>
                    <a:pt x="19" y="9"/>
                    <a:pt x="19" y="7"/>
                  </a:cubicBezTo>
                  <a:cubicBezTo>
                    <a:pt x="19" y="6"/>
                    <a:pt x="19" y="6"/>
                    <a:pt x="23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9"/>
                    <a:pt x="7" y="13"/>
                    <a:pt x="7" y="17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50"/>
                    <a:pt x="7" y="54"/>
                    <a:pt x="7" y="56"/>
                  </a:cubicBezTo>
                  <a:cubicBezTo>
                    <a:pt x="7" y="57"/>
                    <a:pt x="7" y="57"/>
                    <a:pt x="3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7"/>
                    <a:pt x="19" y="57"/>
                    <a:pt x="19" y="56"/>
                  </a:cubicBezTo>
                  <a:cubicBezTo>
                    <a:pt x="19" y="54"/>
                    <a:pt x="19" y="50"/>
                    <a:pt x="19" y="46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4"/>
                    <a:pt x="21" y="35"/>
                    <a:pt x="22" y="36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45" y="62"/>
                    <a:pt x="48" y="64"/>
                    <a:pt x="60" y="64"/>
                  </a:cubicBezTo>
                  <a:cubicBezTo>
                    <a:pt x="61" y="64"/>
                    <a:pt x="61" y="64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8" y="58"/>
                    <a:pt x="56" y="57"/>
                    <a:pt x="49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10" name="Grupa 109">
            <a:extLst>
              <a:ext uri="{FF2B5EF4-FFF2-40B4-BE49-F238E27FC236}">
                <a16:creationId xmlns:a16="http://schemas.microsoft.com/office/drawing/2014/main" id="{F660EA1C-7512-4225-A2C9-B0CDFB23F55C}"/>
              </a:ext>
            </a:extLst>
          </p:cNvPr>
          <p:cNvGrpSpPr/>
          <p:nvPr userDrawn="1"/>
        </p:nvGrpSpPr>
        <p:grpSpPr>
          <a:xfrm>
            <a:off x="540104" y="5854123"/>
            <a:ext cx="1363365" cy="480373"/>
            <a:chOff x="835521" y="5325169"/>
            <a:chExt cx="2664519" cy="938826"/>
          </a:xfrm>
        </p:grpSpPr>
        <p:pic>
          <p:nvPicPr>
            <p:cNvPr id="111" name="Obraz 110" descr="Obraz zawierający tekst, koperta, wizytówka&#10;&#10;Opis wygenerowany automatycznie">
              <a:extLst>
                <a:ext uri="{FF2B5EF4-FFF2-40B4-BE49-F238E27FC236}">
                  <a16:creationId xmlns:a16="http://schemas.microsoft.com/office/drawing/2014/main" id="{D3DD1AB7-F5F6-420D-8BFE-F2D47C052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521" y="5325169"/>
              <a:ext cx="950862" cy="938825"/>
            </a:xfrm>
            <a:prstGeom prst="rect">
              <a:avLst/>
            </a:prstGeom>
          </p:spPr>
        </p:pic>
        <p:pic>
          <p:nvPicPr>
            <p:cNvPr id="112" name="Obraz 111">
              <a:extLst>
                <a:ext uri="{FF2B5EF4-FFF2-40B4-BE49-F238E27FC236}">
                  <a16:creationId xmlns:a16="http://schemas.microsoft.com/office/drawing/2014/main" id="{15E2DF23-C228-40B3-96AC-9923860F7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138"/>
            <a:stretch/>
          </p:blipFill>
          <p:spPr>
            <a:xfrm>
              <a:off x="1904999" y="5325170"/>
              <a:ext cx="1595041" cy="938825"/>
            </a:xfrm>
            <a:prstGeom prst="rect">
              <a:avLst/>
            </a:prstGeom>
          </p:spPr>
        </p:pic>
      </p:grpSp>
      <p:pic>
        <p:nvPicPr>
          <p:cNvPr id="113" name="Obraz 112">
            <a:extLst>
              <a:ext uri="{FF2B5EF4-FFF2-40B4-BE49-F238E27FC236}">
                <a16:creationId xmlns:a16="http://schemas.microsoft.com/office/drawing/2014/main" id="{8BC36FE5-26DD-4B31-9A63-07F069B1B83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0104" y="292614"/>
            <a:ext cx="4591141" cy="53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0" r:id="rId3"/>
    <p:sldLayoutId id="2147483671" r:id="rId4"/>
    <p:sldLayoutId id="2147483655" r:id="rId5"/>
    <p:sldLayoutId id="214748365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9" userDrawn="1">
          <p15:clr>
            <a:srgbClr val="F26B43"/>
          </p15:clr>
        </p15:guide>
        <p15:guide id="2" pos="1345" userDrawn="1">
          <p15:clr>
            <a:srgbClr val="F26B43"/>
          </p15:clr>
        </p15:guide>
        <p15:guide id="3" orient="horz" pos="16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pawlak@bgk.p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gov.pl/premier" TargetMode="External"/><Relationship Id="rId5" Type="http://schemas.openxmlformats.org/officeDocument/2006/relationships/hyperlink" Target="http://www.bgk.pl/" TargetMode="External"/><Relationship Id="rId4" Type="http://schemas.openxmlformats.org/officeDocument/2006/relationships/hyperlink" Target="mailto:henryk.griner@bgk.p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145BDC-8188-47FF-9444-F1A31BDA6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572" y="1423404"/>
            <a:ext cx="6716160" cy="9894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b="1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Rządowy </a:t>
            </a:r>
            <a:r>
              <a:rPr lang="pl-PL" b="1" dirty="0" smtClean="0">
                <a:latin typeface="Poppins SemiBold" panose="00000700000000000000" pitchFamily="2" charset="-18"/>
                <a:cs typeface="Poppins SemiBold" panose="00000700000000000000" pitchFamily="2" charset="-18"/>
              </a:rPr>
              <a:t>Fundusz Polski </a:t>
            </a:r>
            <a:r>
              <a:rPr lang="pl-PL" b="1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Ład </a:t>
            </a:r>
            <a:br>
              <a:rPr lang="pl-PL" b="1" dirty="0">
                <a:latin typeface="Poppins SemiBold" panose="00000700000000000000" pitchFamily="2" charset="-18"/>
                <a:cs typeface="Poppins SemiBold" panose="00000700000000000000" pitchFamily="2" charset="-18"/>
              </a:rPr>
            </a:br>
            <a:r>
              <a:rPr lang="pl-PL" b="1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Program Inwestycji </a:t>
            </a:r>
            <a:r>
              <a:rPr lang="pl-PL" b="1" dirty="0" smtClean="0">
                <a:latin typeface="Poppins SemiBold" panose="00000700000000000000" pitchFamily="2" charset="-18"/>
                <a:cs typeface="Poppins SemiBold" panose="00000700000000000000" pitchFamily="2" charset="-18"/>
              </a:rPr>
              <a:t>Strategicznych</a:t>
            </a:r>
            <a:endParaRPr lang="pl-PL" sz="1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2F26C1A-F787-4D10-91EE-B567CD3CD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173" y="4476409"/>
            <a:ext cx="4971764" cy="5095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dirty="0" smtClean="0"/>
              <a:t>Podsumowanie - edycja 1</a:t>
            </a:r>
          </a:p>
          <a:p>
            <a:pPr>
              <a:lnSpc>
                <a:spcPct val="100000"/>
              </a:lnSpc>
            </a:pPr>
            <a:r>
              <a:rPr lang="pl-PL" sz="2400" dirty="0" smtClean="0"/>
              <a:t>Założenia - edycja 2</a:t>
            </a:r>
            <a:endParaRPr lang="pl-PL" sz="2400" dirty="0"/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276C0900-397B-4BAF-BF69-5E691DC3E9B7}"/>
              </a:ext>
            </a:extLst>
          </p:cNvPr>
          <p:cNvSpPr/>
          <p:nvPr/>
        </p:nvSpPr>
        <p:spPr>
          <a:xfrm>
            <a:off x="6878830" y="727531"/>
            <a:ext cx="2110226" cy="2045786"/>
          </a:xfrm>
          <a:custGeom>
            <a:avLst/>
            <a:gdLst>
              <a:gd name="connsiteX0" fmla="*/ 0 w 2110226"/>
              <a:gd name="connsiteY0" fmla="*/ 717921 h 2045786"/>
              <a:gd name="connsiteX1" fmla="*/ 129456 w 2110226"/>
              <a:gd name="connsiteY1" fmla="*/ 2045787 h 2045786"/>
              <a:gd name="connsiteX2" fmla="*/ 1780387 w 2110226"/>
              <a:gd name="connsiteY2" fmla="*/ 2032668 h 2045786"/>
              <a:gd name="connsiteX3" fmla="*/ 2110227 w 2110226"/>
              <a:gd name="connsiteY3" fmla="*/ 311171 h 2045786"/>
              <a:gd name="connsiteX4" fmla="*/ 1765033 w 2110226"/>
              <a:gd name="connsiteY4" fmla="*/ 0 h 2045786"/>
              <a:gd name="connsiteX5" fmla="*/ 0 w 2110226"/>
              <a:gd name="connsiteY5" fmla="*/ 717921 h 20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0226" h="2045786">
                <a:moveTo>
                  <a:pt x="0" y="717921"/>
                </a:moveTo>
                <a:lnTo>
                  <a:pt x="129456" y="2045787"/>
                </a:lnTo>
                <a:lnTo>
                  <a:pt x="1780387" y="2032668"/>
                </a:lnTo>
                <a:lnTo>
                  <a:pt x="2110227" y="311171"/>
                </a:lnTo>
                <a:lnTo>
                  <a:pt x="1765033" y="0"/>
                </a:lnTo>
                <a:lnTo>
                  <a:pt x="0" y="717921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BC860961-B826-4D4E-99FA-B3980D911DE1}"/>
              </a:ext>
            </a:extLst>
          </p:cNvPr>
          <p:cNvSpPr/>
          <p:nvPr/>
        </p:nvSpPr>
        <p:spPr>
          <a:xfrm>
            <a:off x="8659217" y="1038702"/>
            <a:ext cx="1572362" cy="1847204"/>
          </a:xfrm>
          <a:custGeom>
            <a:avLst/>
            <a:gdLst>
              <a:gd name="connsiteX0" fmla="*/ 329840 w 1572362"/>
              <a:gd name="connsiteY0" fmla="*/ 0 h 1847204"/>
              <a:gd name="connsiteX1" fmla="*/ 562804 w 1572362"/>
              <a:gd name="connsiteY1" fmla="*/ 209970 h 1847204"/>
              <a:gd name="connsiteX2" fmla="*/ 1572362 w 1572362"/>
              <a:gd name="connsiteY2" fmla="*/ 178183 h 1847204"/>
              <a:gd name="connsiteX3" fmla="*/ 1242955 w 1572362"/>
              <a:gd name="connsiteY3" fmla="*/ 1847205 h 1847204"/>
              <a:gd name="connsiteX4" fmla="*/ 0 w 1572362"/>
              <a:gd name="connsiteY4" fmla="*/ 1721497 h 1847204"/>
              <a:gd name="connsiteX5" fmla="*/ 329840 w 1572362"/>
              <a:gd name="connsiteY5" fmla="*/ 0 h 184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2362" h="1847204">
                <a:moveTo>
                  <a:pt x="329840" y="0"/>
                </a:moveTo>
                <a:lnTo>
                  <a:pt x="562804" y="209970"/>
                </a:lnTo>
                <a:lnTo>
                  <a:pt x="1572362" y="178183"/>
                </a:lnTo>
                <a:lnTo>
                  <a:pt x="1242955" y="1847205"/>
                </a:lnTo>
                <a:lnTo>
                  <a:pt x="0" y="1721497"/>
                </a:lnTo>
                <a:lnTo>
                  <a:pt x="32984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3F948B83-1D8D-4621-A4AC-7831B09D0A76}"/>
              </a:ext>
            </a:extLst>
          </p:cNvPr>
          <p:cNvSpPr/>
          <p:nvPr/>
        </p:nvSpPr>
        <p:spPr>
          <a:xfrm>
            <a:off x="9902172" y="1188269"/>
            <a:ext cx="1551459" cy="1697637"/>
          </a:xfrm>
          <a:custGeom>
            <a:avLst/>
            <a:gdLst>
              <a:gd name="connsiteX0" fmla="*/ 0 w 1551459"/>
              <a:gd name="connsiteY0" fmla="*/ 1697638 h 1697637"/>
              <a:gd name="connsiteX1" fmla="*/ 1551459 w 1551459"/>
              <a:gd name="connsiteY1" fmla="*/ 1636874 h 1697637"/>
              <a:gd name="connsiteX2" fmla="*/ 1237044 w 1551459"/>
              <a:gd name="connsiteY2" fmla="*/ 0 h 1697637"/>
              <a:gd name="connsiteX3" fmla="*/ 329407 w 1551459"/>
              <a:gd name="connsiteY3" fmla="*/ 28616 h 1697637"/>
              <a:gd name="connsiteX4" fmla="*/ 0 w 1551459"/>
              <a:gd name="connsiteY4" fmla="*/ 1697638 h 169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459" h="1697637">
                <a:moveTo>
                  <a:pt x="0" y="1697638"/>
                </a:moveTo>
                <a:lnTo>
                  <a:pt x="1551459" y="1636874"/>
                </a:lnTo>
                <a:lnTo>
                  <a:pt x="1237044" y="0"/>
                </a:lnTo>
                <a:lnTo>
                  <a:pt x="329407" y="28616"/>
                </a:lnTo>
                <a:lnTo>
                  <a:pt x="0" y="1697638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1AF287FC-D87F-42FC-8C42-AE60225A2F59}"/>
              </a:ext>
            </a:extLst>
          </p:cNvPr>
          <p:cNvSpPr/>
          <p:nvPr/>
        </p:nvSpPr>
        <p:spPr>
          <a:xfrm>
            <a:off x="7008287" y="2760199"/>
            <a:ext cx="1650930" cy="1788603"/>
          </a:xfrm>
          <a:custGeom>
            <a:avLst/>
            <a:gdLst>
              <a:gd name="connsiteX0" fmla="*/ 0 w 1650930"/>
              <a:gd name="connsiteY0" fmla="*/ 13119 h 1788603"/>
              <a:gd name="connsiteX1" fmla="*/ 121600 w 1650930"/>
              <a:gd name="connsiteY1" fmla="*/ 1253046 h 1788603"/>
              <a:gd name="connsiteX2" fmla="*/ 1499633 w 1650930"/>
              <a:gd name="connsiteY2" fmla="*/ 1788604 h 1788603"/>
              <a:gd name="connsiteX3" fmla="*/ 1650930 w 1650930"/>
              <a:gd name="connsiteY3" fmla="*/ 0 h 1788603"/>
              <a:gd name="connsiteX4" fmla="*/ 0 w 1650930"/>
              <a:gd name="connsiteY4" fmla="*/ 13119 h 178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0930" h="1788603">
                <a:moveTo>
                  <a:pt x="0" y="13119"/>
                </a:moveTo>
                <a:lnTo>
                  <a:pt x="121600" y="1253046"/>
                </a:lnTo>
                <a:lnTo>
                  <a:pt x="1499633" y="1788604"/>
                </a:lnTo>
                <a:lnTo>
                  <a:pt x="1650930" y="0"/>
                </a:lnTo>
                <a:lnTo>
                  <a:pt x="0" y="13119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22E204C9-A8AD-4172-8486-C9D8D3736878}"/>
              </a:ext>
            </a:extLst>
          </p:cNvPr>
          <p:cNvSpPr/>
          <p:nvPr/>
        </p:nvSpPr>
        <p:spPr>
          <a:xfrm>
            <a:off x="8507920" y="2760199"/>
            <a:ext cx="1394251" cy="2213661"/>
          </a:xfrm>
          <a:custGeom>
            <a:avLst/>
            <a:gdLst>
              <a:gd name="connsiteX0" fmla="*/ 0 w 1394251"/>
              <a:gd name="connsiteY0" fmla="*/ 1788604 h 2213661"/>
              <a:gd name="connsiteX1" fmla="*/ 1093604 w 1394251"/>
              <a:gd name="connsiteY1" fmla="*/ 2213662 h 2213661"/>
              <a:gd name="connsiteX2" fmla="*/ 1394252 w 1394251"/>
              <a:gd name="connsiteY2" fmla="*/ 125708 h 2213661"/>
              <a:gd name="connsiteX3" fmla="*/ 151297 w 1394251"/>
              <a:gd name="connsiteY3" fmla="*/ 0 h 2213661"/>
              <a:gd name="connsiteX4" fmla="*/ 0 w 1394251"/>
              <a:gd name="connsiteY4" fmla="*/ 1788604 h 221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251" h="2213661">
                <a:moveTo>
                  <a:pt x="0" y="1788604"/>
                </a:moveTo>
                <a:lnTo>
                  <a:pt x="1093604" y="2213662"/>
                </a:lnTo>
                <a:lnTo>
                  <a:pt x="1394252" y="125708"/>
                </a:lnTo>
                <a:lnTo>
                  <a:pt x="151297" y="0"/>
                </a:lnTo>
                <a:lnTo>
                  <a:pt x="0" y="1788604"/>
                </a:lnTo>
                <a:close/>
              </a:path>
            </a:pathLst>
          </a:cu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AE85A31A-ECC1-491F-8670-1D9C818A5F37}"/>
              </a:ext>
            </a:extLst>
          </p:cNvPr>
          <p:cNvSpPr/>
          <p:nvPr/>
        </p:nvSpPr>
        <p:spPr>
          <a:xfrm>
            <a:off x="9614134" y="2820452"/>
            <a:ext cx="2077862" cy="2256045"/>
          </a:xfrm>
          <a:custGeom>
            <a:avLst/>
            <a:gdLst>
              <a:gd name="connsiteX0" fmla="*/ 1852107 w 2077862"/>
              <a:gd name="connsiteY0" fmla="*/ 0 h 2256045"/>
              <a:gd name="connsiteX1" fmla="*/ 2077862 w 2077862"/>
              <a:gd name="connsiteY1" fmla="*/ 1175271 h 2256045"/>
              <a:gd name="connsiteX2" fmla="*/ 276068 w 2077862"/>
              <a:gd name="connsiteY2" fmla="*/ 2256045 h 2256045"/>
              <a:gd name="connsiteX3" fmla="*/ 0 w 2077862"/>
              <a:gd name="connsiteY3" fmla="*/ 2148717 h 2256045"/>
              <a:gd name="connsiteX4" fmla="*/ 300647 w 2077862"/>
              <a:gd name="connsiteY4" fmla="*/ 60764 h 2256045"/>
              <a:gd name="connsiteX5" fmla="*/ 1852107 w 2077862"/>
              <a:gd name="connsiteY5" fmla="*/ 0 h 225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7862" h="2256045">
                <a:moveTo>
                  <a:pt x="1852107" y="0"/>
                </a:moveTo>
                <a:lnTo>
                  <a:pt x="2077862" y="1175271"/>
                </a:lnTo>
                <a:lnTo>
                  <a:pt x="276068" y="2256045"/>
                </a:lnTo>
                <a:lnTo>
                  <a:pt x="0" y="2148717"/>
                </a:lnTo>
                <a:lnTo>
                  <a:pt x="300647" y="60764"/>
                </a:lnTo>
                <a:lnTo>
                  <a:pt x="1852107" y="0"/>
                </a:ln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3199CC09-2735-4606-8B5E-9FEB96E67709}"/>
              </a:ext>
            </a:extLst>
          </p:cNvPr>
          <p:cNvSpPr/>
          <p:nvPr/>
        </p:nvSpPr>
        <p:spPr>
          <a:xfrm>
            <a:off x="6843433" y="721629"/>
            <a:ext cx="4800556" cy="4353657"/>
          </a:xfrm>
          <a:custGeom>
            <a:avLst/>
            <a:gdLst>
              <a:gd name="connsiteX0" fmla="*/ 1765033 w 4800556"/>
              <a:gd name="connsiteY0" fmla="*/ 0 h 4353657"/>
              <a:gd name="connsiteX1" fmla="*/ 0 w 4800556"/>
              <a:gd name="connsiteY1" fmla="*/ 725129 h 4353657"/>
              <a:gd name="connsiteX2" fmla="*/ 251056 w 4800556"/>
              <a:gd name="connsiteY2" fmla="*/ 3285714 h 4353657"/>
              <a:gd name="connsiteX3" fmla="*/ 2998762 w 4800556"/>
              <a:gd name="connsiteY3" fmla="*/ 4353658 h 4353657"/>
              <a:gd name="connsiteX4" fmla="*/ 4800557 w 4800556"/>
              <a:gd name="connsiteY4" fmla="*/ 3272884 h 4353657"/>
              <a:gd name="connsiteX5" fmla="*/ 4260386 w 4800556"/>
              <a:gd name="connsiteY5" fmla="*/ 460738 h 4353657"/>
              <a:gd name="connsiteX6" fmla="*/ 2343191 w 4800556"/>
              <a:gd name="connsiteY6" fmla="*/ 521141 h 4353657"/>
              <a:gd name="connsiteX7" fmla="*/ 1765033 w 4800556"/>
              <a:gd name="connsiteY7" fmla="*/ 0 h 435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0556" h="4353657">
                <a:moveTo>
                  <a:pt x="1765033" y="0"/>
                </a:moveTo>
                <a:lnTo>
                  <a:pt x="0" y="725129"/>
                </a:lnTo>
                <a:lnTo>
                  <a:pt x="251056" y="3285714"/>
                </a:lnTo>
                <a:lnTo>
                  <a:pt x="2998762" y="4353658"/>
                </a:lnTo>
                <a:lnTo>
                  <a:pt x="4800557" y="3272884"/>
                </a:lnTo>
                <a:lnTo>
                  <a:pt x="4260386" y="460738"/>
                </a:lnTo>
                <a:lnTo>
                  <a:pt x="2343191" y="521141"/>
                </a:lnTo>
                <a:lnTo>
                  <a:pt x="1765033" y="0"/>
                </a:lnTo>
                <a:close/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" name="Prostokąt zaokrąglony 11">
            <a:extLst>
              <a:ext uri="{FF2B5EF4-FFF2-40B4-BE49-F238E27FC236}">
                <a16:creationId xmlns:a16="http://schemas.microsoft.com/office/drawing/2014/main" id="{04ECB45F-0223-44E5-80AB-8CA32A4858E6}"/>
              </a:ext>
            </a:extLst>
          </p:cNvPr>
          <p:cNvSpPr/>
          <p:nvPr/>
        </p:nvSpPr>
        <p:spPr>
          <a:xfrm>
            <a:off x="1062160" y="4281738"/>
            <a:ext cx="100013" cy="856600"/>
          </a:xfrm>
          <a:prstGeom prst="roundRect">
            <a:avLst>
              <a:gd name="adj" fmla="val 357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5F145BDC-8188-47FF-9444-F1A31BDA660A}"/>
              </a:ext>
            </a:extLst>
          </p:cNvPr>
          <p:cNvSpPr txBox="1">
            <a:spLocks/>
          </p:cNvSpPr>
          <p:nvPr/>
        </p:nvSpPr>
        <p:spPr>
          <a:xfrm>
            <a:off x="1533832" y="2446565"/>
            <a:ext cx="3498318" cy="1623990"/>
          </a:xfrm>
          <a:prstGeom prst="rect">
            <a:avLst/>
          </a:prstGeom>
          <a:solidFill>
            <a:srgbClr val="244D7E">
              <a:alpha val="82000"/>
            </a:srgbClr>
          </a:solidFill>
        </p:spPr>
        <p:txBody>
          <a:bodyPr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Poppins SemiBold" panose="00000700000000000000" pitchFamily="2" charset="-18"/>
              </a:rPr>
              <a:t>Inwestycje</a:t>
            </a:r>
            <a:br>
              <a:rPr lang="pl-PL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Poppins SemiBold" panose="00000700000000000000" pitchFamily="2" charset="-18"/>
              </a:rPr>
            </a:br>
            <a:r>
              <a:rPr lang="pl-PL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Poppins SemiBold" panose="00000700000000000000" pitchFamily="2" charset="-18"/>
              </a:rPr>
              <a:t>Gospodarka</a:t>
            </a:r>
            <a:br>
              <a:rPr lang="pl-PL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Poppins SemiBold" panose="00000700000000000000" pitchFamily="2" charset="-18"/>
              </a:rPr>
            </a:br>
            <a:r>
              <a:rPr lang="pl-PL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Poppins SemiBold" panose="00000700000000000000" pitchFamily="2" charset="-18"/>
              </a:rPr>
              <a:t>Nowoczesność</a:t>
            </a:r>
            <a:br>
              <a:rPr lang="pl-PL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Poppins SemiBold" panose="00000700000000000000" pitchFamily="2" charset="-18"/>
              </a:rPr>
            </a:br>
            <a:r>
              <a:rPr lang="pl-PL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Poppins SemiBold" panose="00000700000000000000" pitchFamily="2" charset="-18"/>
              </a:rPr>
              <a:t>Cyfryzacja</a:t>
            </a:r>
            <a:endParaRPr lang="pl-PL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054763" y="5949462"/>
            <a:ext cx="442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Woj. </a:t>
            </a:r>
            <a:r>
              <a:rPr lang="pl-PL" smtClean="0">
                <a:solidFill>
                  <a:schemeClr val="bg1"/>
                </a:solidFill>
              </a:rPr>
              <a:t>zachodniopomorskie</a:t>
            </a:r>
            <a:r>
              <a:rPr lang="pl-PL" smtClean="0">
                <a:solidFill>
                  <a:schemeClr val="bg1"/>
                </a:solidFill>
              </a:rPr>
              <a:t>, </a:t>
            </a:r>
            <a:r>
              <a:rPr lang="pl-PL" dirty="0" smtClean="0">
                <a:solidFill>
                  <a:schemeClr val="bg1"/>
                </a:solidFill>
              </a:rPr>
              <a:t>04-11-2021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20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957655316"/>
              </p:ext>
            </p:extLst>
          </p:nvPr>
        </p:nvGraphicFramePr>
        <p:xfrm>
          <a:off x="1046493" y="1122364"/>
          <a:ext cx="9983394" cy="508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pl-PL" dirty="0" smtClean="0"/>
              <a:t>   </a:t>
            </a:r>
            <a:endParaRPr lang="pl-PL" dirty="0"/>
          </a:p>
        </p:txBody>
      </p:sp>
      <p:sp>
        <p:nvSpPr>
          <p:cNvPr id="8" name="Tytuł 5">
            <a:extLst>
              <a:ext uri="{FF2B5EF4-FFF2-40B4-BE49-F238E27FC236}">
                <a16:creationId xmlns:a16="http://schemas.microsoft.com/office/drawing/2014/main" id="{BBCA7B43-443E-4792-AD4F-4D0F44C2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1122364"/>
            <a:ext cx="10537858" cy="871536"/>
          </a:xfrm>
        </p:spPr>
        <p:txBody>
          <a:bodyPr/>
          <a:lstStyle/>
          <a:p>
            <a:r>
              <a:rPr lang="pl-PL" sz="2400" b="1" dirty="0"/>
              <a:t>Okres realizacji inwestycji objętych dofinansowaniem w </a:t>
            </a:r>
            <a:r>
              <a:rPr lang="pl-PL" sz="2400" b="1" dirty="0" smtClean="0"/>
              <a:t>województwie zachodniopomorskim</a:t>
            </a:r>
            <a:endParaRPr lang="pl-PL" sz="2400" b="1" dirty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0E9A3B79-E674-4563-AEA4-40B4ADDB4245}"/>
              </a:ext>
            </a:extLst>
          </p:cNvPr>
          <p:cNvSpPr txBox="1">
            <a:spLocks/>
          </p:cNvSpPr>
          <p:nvPr/>
        </p:nvSpPr>
        <p:spPr>
          <a:xfrm>
            <a:off x="4713687" y="2205354"/>
            <a:ext cx="4688931" cy="795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latin typeface="Arial Black" panose="020B0A04020102020204" pitchFamily="34" charset="0"/>
              </a:rPr>
              <a:t>Suma: </a:t>
            </a:r>
            <a:r>
              <a:rPr lang="pl-PL" sz="1600" b="1" dirty="0"/>
              <a:t>1 041 695 766,32 </a:t>
            </a:r>
            <a:r>
              <a:rPr lang="pl-PL" sz="1600" b="1" dirty="0" smtClean="0"/>
              <a:t>zł</a:t>
            </a:r>
            <a:endParaRPr lang="pl-PL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id="{5BAE6E50-9FD5-4705-B1E7-32698B2B5782}"/>
              </a:ext>
            </a:extLst>
          </p:cNvPr>
          <p:cNvSpPr>
            <a:spLocks noChangeAspect="1"/>
          </p:cNvSpPr>
          <p:nvPr/>
        </p:nvSpPr>
        <p:spPr>
          <a:xfrm>
            <a:off x="6623480" y="1173453"/>
            <a:ext cx="3324025" cy="2947817"/>
          </a:xfrm>
          <a:custGeom>
            <a:avLst/>
            <a:gdLst>
              <a:gd name="connsiteX0" fmla="*/ 1765033 w 4800556"/>
              <a:gd name="connsiteY0" fmla="*/ 0 h 4353657"/>
              <a:gd name="connsiteX1" fmla="*/ 0 w 4800556"/>
              <a:gd name="connsiteY1" fmla="*/ 725129 h 4353657"/>
              <a:gd name="connsiteX2" fmla="*/ 251056 w 4800556"/>
              <a:gd name="connsiteY2" fmla="*/ 3285714 h 4353657"/>
              <a:gd name="connsiteX3" fmla="*/ 2998762 w 4800556"/>
              <a:gd name="connsiteY3" fmla="*/ 4353658 h 4353657"/>
              <a:gd name="connsiteX4" fmla="*/ 4800557 w 4800556"/>
              <a:gd name="connsiteY4" fmla="*/ 3272884 h 4353657"/>
              <a:gd name="connsiteX5" fmla="*/ 4260386 w 4800556"/>
              <a:gd name="connsiteY5" fmla="*/ 460738 h 4353657"/>
              <a:gd name="connsiteX6" fmla="*/ 2343191 w 4800556"/>
              <a:gd name="connsiteY6" fmla="*/ 521141 h 4353657"/>
              <a:gd name="connsiteX7" fmla="*/ 1765033 w 4800556"/>
              <a:gd name="connsiteY7" fmla="*/ 0 h 435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0556" h="4353657">
                <a:moveTo>
                  <a:pt x="1765033" y="0"/>
                </a:moveTo>
                <a:lnTo>
                  <a:pt x="0" y="725129"/>
                </a:lnTo>
                <a:lnTo>
                  <a:pt x="251056" y="3285714"/>
                </a:lnTo>
                <a:lnTo>
                  <a:pt x="2998762" y="4353658"/>
                </a:lnTo>
                <a:lnTo>
                  <a:pt x="4800557" y="3272884"/>
                </a:lnTo>
                <a:lnTo>
                  <a:pt x="4260386" y="460738"/>
                </a:lnTo>
                <a:lnTo>
                  <a:pt x="2343191" y="521141"/>
                </a:lnTo>
                <a:lnTo>
                  <a:pt x="1765033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E8C1490F-A886-46B4-8D7C-771F8A4FE07E}"/>
              </a:ext>
            </a:extLst>
          </p:cNvPr>
          <p:cNvSpPr txBox="1">
            <a:spLocks/>
          </p:cNvSpPr>
          <p:nvPr/>
        </p:nvSpPr>
        <p:spPr>
          <a:xfrm>
            <a:off x="6623480" y="4210124"/>
            <a:ext cx="3451622" cy="19742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000">
                <a:solidFill>
                  <a:schemeClr val="bg1"/>
                </a:solidFill>
                <a:latin typeface="Poppins SemiBold" panose="00000700000000000000" pitchFamily="2" charset="-18"/>
                <a:ea typeface="+mj-ea"/>
                <a:cs typeface="Poppins SemiBold" panose="00000700000000000000" pitchFamily="2" charset="-18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600" dirty="0" smtClean="0"/>
              <a:t>Budowa/ modernizacja</a:t>
            </a:r>
          </a:p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86AEEA"/>
                </a:solidFill>
                <a:latin typeface="+mj-lt"/>
              </a:rPr>
              <a:t>530 </a:t>
            </a:r>
            <a:r>
              <a:rPr lang="pl-PL" sz="2400" dirty="0" smtClean="0">
                <a:solidFill>
                  <a:srgbClr val="86AEEA"/>
                </a:solidFill>
                <a:latin typeface="+mj-lt"/>
              </a:rPr>
              <a:t>szkół</a:t>
            </a: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86AEEA"/>
                </a:solidFill>
                <a:latin typeface="+mj-lt"/>
              </a:rPr>
              <a:t>97 przedszkoli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400" dirty="0" smtClean="0">
                <a:solidFill>
                  <a:srgbClr val="86AEEA"/>
                </a:solidFill>
                <a:latin typeface="+mj-lt"/>
              </a:rPr>
              <a:t>40 żłobków </a:t>
            </a:r>
          </a:p>
        </p:txBody>
      </p:sp>
      <p:sp>
        <p:nvSpPr>
          <p:cNvPr id="6" name="Dowolny kształt: kształt 9">
            <a:extLst>
              <a:ext uri="{FF2B5EF4-FFF2-40B4-BE49-F238E27FC236}">
                <a16:creationId xmlns:a16="http://schemas.microsoft.com/office/drawing/2014/main" id="{CA896E4E-A342-4F57-A471-FFBBDF92C6E3}"/>
              </a:ext>
            </a:extLst>
          </p:cNvPr>
          <p:cNvSpPr>
            <a:spLocks noChangeAspect="1"/>
          </p:cNvSpPr>
          <p:nvPr/>
        </p:nvSpPr>
        <p:spPr>
          <a:xfrm>
            <a:off x="1637825" y="1173453"/>
            <a:ext cx="3324025" cy="2947817"/>
          </a:xfrm>
          <a:custGeom>
            <a:avLst/>
            <a:gdLst>
              <a:gd name="connsiteX0" fmla="*/ 1765033 w 4800556"/>
              <a:gd name="connsiteY0" fmla="*/ 0 h 4353657"/>
              <a:gd name="connsiteX1" fmla="*/ 0 w 4800556"/>
              <a:gd name="connsiteY1" fmla="*/ 725129 h 4353657"/>
              <a:gd name="connsiteX2" fmla="*/ 251056 w 4800556"/>
              <a:gd name="connsiteY2" fmla="*/ 3285714 h 4353657"/>
              <a:gd name="connsiteX3" fmla="*/ 2998762 w 4800556"/>
              <a:gd name="connsiteY3" fmla="*/ 4353658 h 4353657"/>
              <a:gd name="connsiteX4" fmla="*/ 4800557 w 4800556"/>
              <a:gd name="connsiteY4" fmla="*/ 3272884 h 4353657"/>
              <a:gd name="connsiteX5" fmla="*/ 4260386 w 4800556"/>
              <a:gd name="connsiteY5" fmla="*/ 460738 h 4353657"/>
              <a:gd name="connsiteX6" fmla="*/ 2343191 w 4800556"/>
              <a:gd name="connsiteY6" fmla="*/ 521141 h 4353657"/>
              <a:gd name="connsiteX7" fmla="*/ 1765033 w 4800556"/>
              <a:gd name="connsiteY7" fmla="*/ 0 h 435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0556" h="4353657">
                <a:moveTo>
                  <a:pt x="1765033" y="0"/>
                </a:moveTo>
                <a:lnTo>
                  <a:pt x="0" y="725129"/>
                </a:lnTo>
                <a:lnTo>
                  <a:pt x="251056" y="3285714"/>
                </a:lnTo>
                <a:lnTo>
                  <a:pt x="2998762" y="4353658"/>
                </a:lnTo>
                <a:lnTo>
                  <a:pt x="4800557" y="3272884"/>
                </a:lnTo>
                <a:lnTo>
                  <a:pt x="4260386" y="460738"/>
                </a:lnTo>
                <a:lnTo>
                  <a:pt x="2343191" y="521141"/>
                </a:lnTo>
                <a:lnTo>
                  <a:pt x="1765033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AE3862AB-EAD5-4ABB-91DD-75F2B821BD94}"/>
              </a:ext>
            </a:extLst>
          </p:cNvPr>
          <p:cNvSpPr txBox="1">
            <a:spLocks/>
          </p:cNvSpPr>
          <p:nvPr/>
        </p:nvSpPr>
        <p:spPr>
          <a:xfrm>
            <a:off x="1637825" y="4210124"/>
            <a:ext cx="4735490" cy="1872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600" dirty="0" smtClean="0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Budowa/ modernizacja </a:t>
            </a: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86AEEA"/>
                </a:solidFill>
                <a:cs typeface="Poppins SemiBold" panose="00000700000000000000" pitchFamily="2" charset="-18"/>
              </a:rPr>
              <a:t>ponad 3 000 km dróg </a:t>
            </a:r>
            <a:r>
              <a:rPr lang="pl-PL" sz="1800" dirty="0" smtClean="0">
                <a:solidFill>
                  <a:srgbClr val="86AEEA"/>
                </a:solidFill>
                <a:cs typeface="Poppins SemiBold" panose="00000700000000000000" pitchFamily="2" charset="-18"/>
              </a:rPr>
              <a:t/>
            </a:r>
            <a:br>
              <a:rPr lang="pl-PL" sz="1800" dirty="0" smtClean="0">
                <a:solidFill>
                  <a:srgbClr val="86AEEA"/>
                </a:solidFill>
                <a:cs typeface="Poppins SemiBold" panose="00000700000000000000" pitchFamily="2" charset="-18"/>
              </a:rPr>
            </a:br>
            <a:endParaRPr lang="pl-PL" sz="1800" dirty="0">
              <a:solidFill>
                <a:schemeClr val="bg1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cxnSp>
        <p:nvCxnSpPr>
          <p:cNvPr id="3" name="Łącznik prosty 2"/>
          <p:cNvCxnSpPr/>
          <p:nvPr/>
        </p:nvCxnSpPr>
        <p:spPr>
          <a:xfrm>
            <a:off x="1429966" y="1173453"/>
            <a:ext cx="0" cy="3884930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6417500" y="1173453"/>
            <a:ext cx="0" cy="5120343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6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8C1490F-A886-46B4-8D7C-771F8A4FE07E}"/>
              </a:ext>
            </a:extLst>
          </p:cNvPr>
          <p:cNvSpPr txBox="1">
            <a:spLocks/>
          </p:cNvSpPr>
          <p:nvPr/>
        </p:nvSpPr>
        <p:spPr>
          <a:xfrm>
            <a:off x="6623480" y="4210124"/>
            <a:ext cx="3451622" cy="19742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000">
                <a:solidFill>
                  <a:schemeClr val="bg1"/>
                </a:solidFill>
                <a:latin typeface="Poppins SemiBold" panose="00000700000000000000" pitchFamily="2" charset="-18"/>
                <a:ea typeface="+mj-ea"/>
                <a:cs typeface="Poppins SemiBold" panose="00000700000000000000" pitchFamily="2" charset="-18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600" dirty="0" smtClean="0"/>
              <a:t>Budowa/ modernizacja</a:t>
            </a:r>
          </a:p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86AEEA"/>
                </a:solidFill>
                <a:latin typeface="+mj-lt"/>
              </a:rPr>
              <a:t>60 siłowni plenerowych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AE3862AB-EAD5-4ABB-91DD-75F2B821BD94}"/>
              </a:ext>
            </a:extLst>
          </p:cNvPr>
          <p:cNvSpPr txBox="1">
            <a:spLocks/>
          </p:cNvSpPr>
          <p:nvPr/>
        </p:nvSpPr>
        <p:spPr>
          <a:xfrm>
            <a:off x="1637825" y="4210124"/>
            <a:ext cx="4237681" cy="1872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600" dirty="0" smtClean="0">
                <a:solidFill>
                  <a:schemeClr val="bg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Budowa/ modernizacja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400" dirty="0" smtClean="0">
                <a:solidFill>
                  <a:srgbClr val="86AEEA"/>
                </a:solidFill>
                <a:cs typeface="Poppins SemiBold" panose="00000700000000000000" pitchFamily="2" charset="-18"/>
              </a:rPr>
              <a:t>600 </a:t>
            </a:r>
            <a:r>
              <a:rPr lang="pl-PL" sz="2400" dirty="0">
                <a:solidFill>
                  <a:srgbClr val="86AEEA"/>
                </a:solidFill>
                <a:cs typeface="Poppins SemiBold" panose="00000700000000000000" pitchFamily="2" charset="-18"/>
              </a:rPr>
              <a:t>km ścieżek rowerowych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1429966" y="1173453"/>
            <a:ext cx="0" cy="4371313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6417500" y="1173453"/>
            <a:ext cx="0" cy="4371313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olny kształt: kształt 3">
            <a:extLst>
              <a:ext uri="{FF2B5EF4-FFF2-40B4-BE49-F238E27FC236}">
                <a16:creationId xmlns:a16="http://schemas.microsoft.com/office/drawing/2014/main" id="{67A92869-1645-4165-AE91-B0E915438118}"/>
              </a:ext>
            </a:extLst>
          </p:cNvPr>
          <p:cNvSpPr>
            <a:spLocks noChangeAspect="1"/>
          </p:cNvSpPr>
          <p:nvPr/>
        </p:nvSpPr>
        <p:spPr>
          <a:xfrm>
            <a:off x="1637825" y="1173453"/>
            <a:ext cx="3324025" cy="2947817"/>
          </a:xfrm>
          <a:custGeom>
            <a:avLst/>
            <a:gdLst>
              <a:gd name="connsiteX0" fmla="*/ 1765033 w 4800556"/>
              <a:gd name="connsiteY0" fmla="*/ 0 h 4353657"/>
              <a:gd name="connsiteX1" fmla="*/ 0 w 4800556"/>
              <a:gd name="connsiteY1" fmla="*/ 725129 h 4353657"/>
              <a:gd name="connsiteX2" fmla="*/ 251056 w 4800556"/>
              <a:gd name="connsiteY2" fmla="*/ 3285714 h 4353657"/>
              <a:gd name="connsiteX3" fmla="*/ 2998762 w 4800556"/>
              <a:gd name="connsiteY3" fmla="*/ 4353658 h 4353657"/>
              <a:gd name="connsiteX4" fmla="*/ 4800557 w 4800556"/>
              <a:gd name="connsiteY4" fmla="*/ 3272884 h 4353657"/>
              <a:gd name="connsiteX5" fmla="*/ 4260386 w 4800556"/>
              <a:gd name="connsiteY5" fmla="*/ 460738 h 4353657"/>
              <a:gd name="connsiteX6" fmla="*/ 2343191 w 4800556"/>
              <a:gd name="connsiteY6" fmla="*/ 521141 h 4353657"/>
              <a:gd name="connsiteX7" fmla="*/ 1765033 w 4800556"/>
              <a:gd name="connsiteY7" fmla="*/ 0 h 435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0556" h="4353657">
                <a:moveTo>
                  <a:pt x="1765033" y="0"/>
                </a:moveTo>
                <a:lnTo>
                  <a:pt x="0" y="725129"/>
                </a:lnTo>
                <a:lnTo>
                  <a:pt x="251056" y="3285714"/>
                </a:lnTo>
                <a:lnTo>
                  <a:pt x="2998762" y="4353658"/>
                </a:lnTo>
                <a:lnTo>
                  <a:pt x="4800557" y="3272884"/>
                </a:lnTo>
                <a:lnTo>
                  <a:pt x="4260386" y="460738"/>
                </a:lnTo>
                <a:lnTo>
                  <a:pt x="2343191" y="521141"/>
                </a:lnTo>
                <a:lnTo>
                  <a:pt x="1765033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12" name="Dowolny kształt: kształt 3">
            <a:extLst>
              <a:ext uri="{FF2B5EF4-FFF2-40B4-BE49-F238E27FC236}">
                <a16:creationId xmlns:a16="http://schemas.microsoft.com/office/drawing/2014/main" id="{B856DFE6-2085-4876-9FDC-BA3D095F0436}"/>
              </a:ext>
            </a:extLst>
          </p:cNvPr>
          <p:cNvSpPr>
            <a:spLocks noChangeAspect="1"/>
          </p:cNvSpPr>
          <p:nvPr/>
        </p:nvSpPr>
        <p:spPr>
          <a:xfrm>
            <a:off x="6623480" y="1173453"/>
            <a:ext cx="3324025" cy="2947817"/>
          </a:xfrm>
          <a:custGeom>
            <a:avLst/>
            <a:gdLst>
              <a:gd name="connsiteX0" fmla="*/ 1765033 w 4800556"/>
              <a:gd name="connsiteY0" fmla="*/ 0 h 4353657"/>
              <a:gd name="connsiteX1" fmla="*/ 0 w 4800556"/>
              <a:gd name="connsiteY1" fmla="*/ 725129 h 4353657"/>
              <a:gd name="connsiteX2" fmla="*/ 251056 w 4800556"/>
              <a:gd name="connsiteY2" fmla="*/ 3285714 h 4353657"/>
              <a:gd name="connsiteX3" fmla="*/ 2998762 w 4800556"/>
              <a:gd name="connsiteY3" fmla="*/ 4353658 h 4353657"/>
              <a:gd name="connsiteX4" fmla="*/ 4800557 w 4800556"/>
              <a:gd name="connsiteY4" fmla="*/ 3272884 h 4353657"/>
              <a:gd name="connsiteX5" fmla="*/ 4260386 w 4800556"/>
              <a:gd name="connsiteY5" fmla="*/ 460738 h 4353657"/>
              <a:gd name="connsiteX6" fmla="*/ 2343191 w 4800556"/>
              <a:gd name="connsiteY6" fmla="*/ 521141 h 4353657"/>
              <a:gd name="connsiteX7" fmla="*/ 1765033 w 4800556"/>
              <a:gd name="connsiteY7" fmla="*/ 0 h 435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0556" h="4353657">
                <a:moveTo>
                  <a:pt x="1765033" y="0"/>
                </a:moveTo>
                <a:lnTo>
                  <a:pt x="0" y="725129"/>
                </a:lnTo>
                <a:lnTo>
                  <a:pt x="251056" y="3285714"/>
                </a:lnTo>
                <a:lnTo>
                  <a:pt x="2998762" y="4353658"/>
                </a:lnTo>
                <a:lnTo>
                  <a:pt x="4800557" y="3272884"/>
                </a:lnTo>
                <a:lnTo>
                  <a:pt x="4260386" y="460738"/>
                </a:lnTo>
                <a:lnTo>
                  <a:pt x="2343191" y="521141"/>
                </a:lnTo>
                <a:lnTo>
                  <a:pt x="1765033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69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F98CF7-E5EC-4F79-8CCD-0FD39F29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1122364"/>
            <a:ext cx="9556494" cy="1408400"/>
          </a:xfrm>
        </p:spPr>
        <p:txBody>
          <a:bodyPr/>
          <a:lstStyle/>
          <a:p>
            <a:r>
              <a:rPr lang="pl-PL" sz="2400" b="1" dirty="0" smtClean="0"/>
              <a:t>Założenia dla kolejnych edycji</a:t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1600" dirty="0" smtClean="0"/>
              <a:t>Planowany termin realizacji naboru listopad- grudzień 2021</a:t>
            </a:r>
            <a:r>
              <a:rPr lang="pl-PL" sz="1600" dirty="0"/>
              <a:t/>
            </a:r>
            <a:br>
              <a:rPr lang="pl-PL" sz="1600" dirty="0"/>
            </a:br>
            <a:endParaRPr lang="pl-PL" sz="24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044459" y="2934729"/>
            <a:ext cx="100004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endParaRPr lang="pl-PL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wnioski dla każdego JST </a:t>
            </a:r>
          </a:p>
          <a:p>
            <a:pPr>
              <a:buClr>
                <a:schemeClr val="bg1"/>
              </a:buClr>
            </a:pP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Wniosek w najniższym limicie jest obligatoryjny</a:t>
            </a:r>
          </a:p>
          <a:p>
            <a:pPr>
              <a:buClr>
                <a:schemeClr val="bg1"/>
              </a:buClr>
            </a:pP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Bezzwrotne dofinansowanie </a:t>
            </a: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nawet do 95% wartości </a:t>
            </a: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inwestycji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Minimalny </a:t>
            </a: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poziom udziału własnego 5</a:t>
            </a: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kwalifikowane do 4 priorytetów i </a:t>
            </a: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 obszarów inwestycyjnych</a:t>
            </a:r>
          </a:p>
          <a:p>
            <a:pPr>
              <a:buClr>
                <a:schemeClr val="bg1"/>
              </a:buClr>
            </a:pPr>
            <a:endParaRPr lang="pl-P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 inwestycyjny realizowany poprzez promesy wstępne i inwestycyjne</a:t>
            </a:r>
            <a:endParaRPr lang="pl-P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3916732" y="3028476"/>
            <a:ext cx="0" cy="3104469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2130458" y="2292949"/>
            <a:ext cx="8652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Edycja </a:t>
            </a: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pilotażowa Rządowego Funduszu Polski Ład: Programu Inwestycji Strategicznych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78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F98CF7-E5EC-4F79-8CCD-0FD39F29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1122364"/>
            <a:ext cx="9556494" cy="1408400"/>
          </a:xfrm>
        </p:spPr>
        <p:txBody>
          <a:bodyPr/>
          <a:lstStyle/>
          <a:p>
            <a:r>
              <a:rPr lang="pl-PL" sz="2400" b="1" dirty="0" smtClean="0"/>
              <a:t>Założenia dla kolejnych edycji</a:t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1600" dirty="0" smtClean="0"/>
              <a:t>Planowany termin realizacji naboru listopad- grudzień 2021</a:t>
            </a:r>
            <a:r>
              <a:rPr lang="pl-PL" sz="1600" dirty="0"/>
              <a:t/>
            </a:r>
            <a:br>
              <a:rPr lang="pl-PL" sz="1600" dirty="0"/>
            </a:br>
            <a:endParaRPr lang="pl-PL" sz="24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044459" y="2934729"/>
            <a:ext cx="100004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endParaRPr lang="pl-PL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dodatkowe wnioski dla JST</a:t>
            </a:r>
          </a:p>
          <a:p>
            <a:pPr>
              <a:buClr>
                <a:schemeClr val="bg1"/>
              </a:buClr>
            </a:pP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Bezzwrotne dofinansowanie </a:t>
            </a: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nawet do </a:t>
            </a: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98% </a:t>
            </a: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wartości </a:t>
            </a: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inwestycji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l-PL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Minimalny </a:t>
            </a: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poziom udziału własnego </a:t>
            </a: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2%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l-PL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kwalifikowane do 11 obszarów inwestycyjnych bez priorytetu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pl-P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 inwestycyjny realizowany poprzez promesy wstępne i inwestycyjne</a:t>
            </a:r>
          </a:p>
          <a:p>
            <a:endParaRPr lang="pl-PL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3916732" y="3028476"/>
            <a:ext cx="0" cy="2737797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2130458" y="2292949"/>
            <a:ext cx="9709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Edycja Rządowego </a:t>
            </a: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Funduszu Polski Ład: Programu Inwestycji </a:t>
            </a:r>
            <a: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Strategicznych – dodatkowa dla gmin, w których zlokalizowane były </a:t>
            </a:r>
            <a:r>
              <a:rPr lang="pl-PL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PGRy</a:t>
            </a:r>
            <a:endParaRPr lang="pl-PL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84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CA7B43-443E-4792-AD4F-4D0F44C2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1122364"/>
            <a:ext cx="10537858" cy="871536"/>
          </a:xfrm>
        </p:spPr>
        <p:txBody>
          <a:bodyPr/>
          <a:lstStyle/>
          <a:p>
            <a:r>
              <a:rPr lang="pl-PL" sz="2400" b="1" dirty="0"/>
              <a:t>Wsparcie dla JST w zakresie Rządowego Funduszu Polski Ład: Programu Inwestycji Strategicznych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pl-PL" dirty="0" smtClean="0"/>
              <a:t>   </a:t>
            </a:r>
            <a:endParaRPr lang="pl-PL" dirty="0"/>
          </a:p>
        </p:txBody>
      </p:sp>
      <p:sp>
        <p:nvSpPr>
          <p:cNvPr id="5" name="Rectangle 69"/>
          <p:cNvSpPr/>
          <p:nvPr/>
        </p:nvSpPr>
        <p:spPr>
          <a:xfrm>
            <a:off x="6614398" y="2223919"/>
            <a:ext cx="5069916" cy="37337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1600" b="1" dirty="0" smtClean="0">
                <a:solidFill>
                  <a:schemeClr val="bg1"/>
                </a:solidFill>
              </a:rPr>
              <a:t>W każdym Regionie BGK wyznaczeni są opiekunowie Rządowego Funduszu Polski Ład: Programu Inwestycji Strategicznych.</a:t>
            </a:r>
          </a:p>
          <a:p>
            <a:endParaRPr lang="pl-PL" sz="1400" b="1" dirty="0" smtClean="0">
              <a:solidFill>
                <a:schemeClr val="bg1"/>
              </a:solidFill>
            </a:endParaRPr>
          </a:p>
          <a:p>
            <a:r>
              <a:rPr lang="pl-PL" sz="1200" b="1" dirty="0" smtClean="0">
                <a:solidFill>
                  <a:schemeClr val="bg1"/>
                </a:solidFill>
              </a:rPr>
              <a:t>Anna Pawlak</a:t>
            </a:r>
            <a:endParaRPr lang="pl-PL" sz="1200" b="1" dirty="0">
              <a:solidFill>
                <a:schemeClr val="bg1"/>
              </a:solidFill>
            </a:endParaRPr>
          </a:p>
          <a:p>
            <a:r>
              <a:rPr lang="pl-PL" sz="1200" b="1" dirty="0" smtClean="0">
                <a:solidFill>
                  <a:schemeClr val="bg1"/>
                </a:solidFill>
              </a:rPr>
              <a:t>Dyrektor </a:t>
            </a:r>
            <a:r>
              <a:rPr lang="pl-PL" sz="1200" b="1" dirty="0">
                <a:solidFill>
                  <a:schemeClr val="bg1"/>
                </a:solidFill>
              </a:rPr>
              <a:t>ds. rozwoju relacji społecznych </a:t>
            </a:r>
          </a:p>
          <a:p>
            <a:r>
              <a:rPr lang="pl-PL" sz="1200" b="1" dirty="0" err="1">
                <a:solidFill>
                  <a:schemeClr val="bg1"/>
                </a:solidFill>
              </a:rPr>
              <a:t>t</a:t>
            </a:r>
            <a:r>
              <a:rPr lang="pl-PL" sz="1200" b="1" dirty="0" err="1" smtClean="0">
                <a:solidFill>
                  <a:schemeClr val="bg1"/>
                </a:solidFill>
              </a:rPr>
              <a:t>el</a:t>
            </a:r>
            <a:r>
              <a:rPr lang="pl-PL" sz="1200" b="1" dirty="0">
                <a:solidFill>
                  <a:schemeClr val="bg1"/>
                </a:solidFill>
              </a:rPr>
              <a:t>:</a:t>
            </a:r>
            <a:r>
              <a:rPr lang="pl-PL" sz="1200" b="1" dirty="0" smtClean="0">
                <a:solidFill>
                  <a:schemeClr val="bg1"/>
                </a:solidFill>
              </a:rPr>
              <a:t> 797 </a:t>
            </a:r>
            <a:r>
              <a:rPr lang="pl-PL" sz="1200" b="1" dirty="0">
                <a:solidFill>
                  <a:schemeClr val="bg1"/>
                </a:solidFill>
              </a:rPr>
              <a:t>020 672</a:t>
            </a:r>
            <a:endParaRPr lang="pl-PL" sz="1200" b="1" dirty="0" smtClean="0">
              <a:solidFill>
                <a:schemeClr val="bg1"/>
              </a:solidFill>
            </a:endParaRPr>
          </a:p>
          <a:p>
            <a:r>
              <a:rPr lang="pl-PL" sz="1200" b="1" dirty="0" smtClean="0">
                <a:solidFill>
                  <a:schemeClr val="bg1"/>
                </a:solidFill>
              </a:rPr>
              <a:t>email</a:t>
            </a:r>
            <a:r>
              <a:rPr lang="pl-PL" sz="1200" b="1" dirty="0">
                <a:solidFill>
                  <a:schemeClr val="bg1"/>
                </a:solidFill>
              </a:rPr>
              <a:t>: </a:t>
            </a:r>
            <a:r>
              <a:rPr lang="pl-PL" sz="1200" b="1" dirty="0" smtClean="0">
                <a:solidFill>
                  <a:schemeClr val="bg1"/>
                </a:solidFill>
                <a:hlinkClick r:id="rId3"/>
              </a:rPr>
              <a:t>anna.pawlak@bgk.pl</a:t>
            </a:r>
            <a:endParaRPr lang="pl-PL" sz="1200" b="1" dirty="0" smtClean="0">
              <a:solidFill>
                <a:schemeClr val="bg1"/>
              </a:solidFill>
            </a:endParaRPr>
          </a:p>
          <a:p>
            <a:endParaRPr lang="pl-PL" sz="1200" b="1" dirty="0">
              <a:solidFill>
                <a:schemeClr val="bg1"/>
              </a:solidFill>
            </a:endParaRPr>
          </a:p>
          <a:p>
            <a:endParaRPr lang="pl-PL" sz="1200" b="1" dirty="0">
              <a:solidFill>
                <a:schemeClr val="bg1"/>
              </a:solidFill>
            </a:endParaRPr>
          </a:p>
          <a:p>
            <a:r>
              <a:rPr lang="pl-PL" sz="1200" b="1" dirty="0" smtClean="0">
                <a:solidFill>
                  <a:schemeClr val="bg1"/>
                </a:solidFill>
              </a:rPr>
              <a:t>Elżbieta Nader</a:t>
            </a:r>
            <a:endParaRPr lang="pl-PL" sz="1200" b="1" dirty="0">
              <a:solidFill>
                <a:schemeClr val="bg1"/>
              </a:solidFill>
            </a:endParaRPr>
          </a:p>
          <a:p>
            <a:r>
              <a:rPr lang="pl-PL" sz="1200" b="1" dirty="0" smtClean="0">
                <a:solidFill>
                  <a:schemeClr val="bg1"/>
                </a:solidFill>
              </a:rPr>
              <a:t>Dyrektor Regionu</a:t>
            </a:r>
          </a:p>
          <a:p>
            <a:r>
              <a:rPr lang="pl-PL" sz="1200" b="1" dirty="0" err="1">
                <a:solidFill>
                  <a:schemeClr val="bg1"/>
                </a:solidFill>
              </a:rPr>
              <a:t>t</a:t>
            </a:r>
            <a:r>
              <a:rPr lang="pl-PL" sz="1200" b="1" dirty="0" err="1" smtClean="0">
                <a:solidFill>
                  <a:schemeClr val="bg1"/>
                </a:solidFill>
              </a:rPr>
              <a:t>el</a:t>
            </a:r>
            <a:r>
              <a:rPr lang="pl-PL" sz="1200" b="1" dirty="0" smtClean="0">
                <a:solidFill>
                  <a:schemeClr val="bg1"/>
                </a:solidFill>
              </a:rPr>
              <a:t>: (+48 22) 475- 22-00</a:t>
            </a:r>
          </a:p>
          <a:p>
            <a:r>
              <a:rPr lang="pl-PL" sz="1200" b="1" dirty="0" smtClean="0">
                <a:solidFill>
                  <a:schemeClr val="bg1"/>
                </a:solidFill>
              </a:rPr>
              <a:t>email: </a:t>
            </a:r>
            <a:r>
              <a:rPr lang="pl-PL" sz="1200" b="1" dirty="0" smtClean="0">
                <a:solidFill>
                  <a:schemeClr val="bg1"/>
                </a:solidFill>
                <a:hlinkClick r:id="rId4"/>
              </a:rPr>
              <a:t>elzbieta.nader@bgk.pl</a:t>
            </a:r>
            <a:endParaRPr lang="pl-PL" sz="1200" b="1" dirty="0">
              <a:solidFill>
                <a:schemeClr val="bg1"/>
              </a:solidFill>
            </a:endParaRPr>
          </a:p>
          <a:p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sz="1600" b="1" dirty="0" smtClean="0">
                <a:solidFill>
                  <a:schemeClr val="bg1"/>
                </a:solidFill>
              </a:rPr>
              <a:t>Informacje o programie publikowane będą na stronie  </a:t>
            </a:r>
            <a:r>
              <a:rPr lang="pl-PL" sz="1600" b="1" dirty="0" smtClean="0">
                <a:solidFill>
                  <a:schemeClr val="bg1"/>
                </a:solidFill>
                <a:hlinkClick r:id="rId5"/>
              </a:rPr>
              <a:t>www.bgk.pl</a:t>
            </a:r>
            <a:r>
              <a:rPr lang="pl-PL" sz="1600" b="1" dirty="0" smtClean="0">
                <a:solidFill>
                  <a:schemeClr val="bg1"/>
                </a:solidFill>
              </a:rPr>
              <a:t> oraz </a:t>
            </a:r>
            <a:r>
              <a:rPr lang="pl-PL" sz="1600" b="1" dirty="0">
                <a:solidFill>
                  <a:schemeClr val="bg1"/>
                </a:solidFill>
                <a:hlinkClick r:id="rId6" action="ppaction://hlinkfile"/>
              </a:rPr>
              <a:t>gov.pl/premier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</a:p>
          <a:p>
            <a:endParaRPr lang="pl-PL" b="1" dirty="0" smtClean="0">
              <a:solidFill>
                <a:schemeClr val="bg1"/>
              </a:solidFill>
            </a:endParaRPr>
          </a:p>
          <a:p>
            <a:endParaRPr lang="pl-PL" b="1" dirty="0" smtClean="0">
              <a:solidFill>
                <a:schemeClr val="bg1"/>
              </a:solidFill>
            </a:endParaRPr>
          </a:p>
          <a:p>
            <a:endParaRPr lang="pl-PL" b="1" dirty="0">
              <a:solidFill>
                <a:schemeClr val="bg1"/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1618103" y="2170172"/>
            <a:ext cx="4386090" cy="3977775"/>
            <a:chOff x="1618103" y="2170172"/>
            <a:chExt cx="4386090" cy="3977775"/>
          </a:xfrm>
        </p:grpSpPr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3199CC09-2735-4606-8B5E-9FEB96E67709}"/>
                </a:ext>
              </a:extLst>
            </p:cNvPr>
            <p:cNvSpPr/>
            <p:nvPr/>
          </p:nvSpPr>
          <p:spPr>
            <a:xfrm>
              <a:off x="1618103" y="2170172"/>
              <a:ext cx="4386090" cy="3977775"/>
            </a:xfrm>
            <a:custGeom>
              <a:avLst/>
              <a:gdLst>
                <a:gd name="connsiteX0" fmla="*/ 1765033 w 4800556"/>
                <a:gd name="connsiteY0" fmla="*/ 0 h 4353657"/>
                <a:gd name="connsiteX1" fmla="*/ 0 w 4800556"/>
                <a:gd name="connsiteY1" fmla="*/ 725129 h 4353657"/>
                <a:gd name="connsiteX2" fmla="*/ 251056 w 4800556"/>
                <a:gd name="connsiteY2" fmla="*/ 3285714 h 4353657"/>
                <a:gd name="connsiteX3" fmla="*/ 2998762 w 4800556"/>
                <a:gd name="connsiteY3" fmla="*/ 4353658 h 4353657"/>
                <a:gd name="connsiteX4" fmla="*/ 4800557 w 4800556"/>
                <a:gd name="connsiteY4" fmla="*/ 3272884 h 4353657"/>
                <a:gd name="connsiteX5" fmla="*/ 4260386 w 4800556"/>
                <a:gd name="connsiteY5" fmla="*/ 460738 h 4353657"/>
                <a:gd name="connsiteX6" fmla="*/ 2343191 w 4800556"/>
                <a:gd name="connsiteY6" fmla="*/ 521141 h 4353657"/>
                <a:gd name="connsiteX7" fmla="*/ 1765033 w 4800556"/>
                <a:gd name="connsiteY7" fmla="*/ 0 h 435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0556" h="4353657">
                  <a:moveTo>
                    <a:pt x="1765033" y="0"/>
                  </a:moveTo>
                  <a:lnTo>
                    <a:pt x="0" y="725129"/>
                  </a:lnTo>
                  <a:lnTo>
                    <a:pt x="251056" y="3285714"/>
                  </a:lnTo>
                  <a:lnTo>
                    <a:pt x="2998762" y="4353658"/>
                  </a:lnTo>
                  <a:lnTo>
                    <a:pt x="4800557" y="3272884"/>
                  </a:lnTo>
                  <a:lnTo>
                    <a:pt x="4260386" y="460738"/>
                  </a:lnTo>
                  <a:lnTo>
                    <a:pt x="2343191" y="521141"/>
                  </a:lnTo>
                  <a:lnTo>
                    <a:pt x="1765033" y="0"/>
                  </a:lnTo>
                  <a:close/>
                </a:path>
              </a:pathLst>
            </a:custGeom>
            <a:noFill/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" name="Tytuł 1"/>
            <p:cNvSpPr txBox="1">
              <a:spLocks/>
            </p:cNvSpPr>
            <p:nvPr/>
          </p:nvSpPr>
          <p:spPr>
            <a:xfrm>
              <a:off x="2987984" y="2686117"/>
              <a:ext cx="1182614" cy="3073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200" b="0" dirty="0" smtClean="0">
                  <a:solidFill>
                    <a:schemeClr val="bg1"/>
                  </a:solidFill>
                </a:rPr>
                <a:t>Gdańsk</a:t>
              </a:r>
              <a:endParaRPr lang="pl-PL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10" name="Tytuł 1"/>
            <p:cNvSpPr txBox="1">
              <a:spLocks/>
            </p:cNvSpPr>
            <p:nvPr/>
          </p:nvSpPr>
          <p:spPr>
            <a:xfrm>
              <a:off x="4027784" y="2935314"/>
              <a:ext cx="1182614" cy="3073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1200" dirty="0" smtClean="0">
                  <a:solidFill>
                    <a:schemeClr val="bg1"/>
                  </a:solidFill>
                </a:rPr>
                <a:t>Olsztyn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ytuł 1"/>
            <p:cNvSpPr txBox="1">
              <a:spLocks/>
            </p:cNvSpPr>
            <p:nvPr/>
          </p:nvSpPr>
          <p:spPr>
            <a:xfrm>
              <a:off x="4678358" y="3284377"/>
              <a:ext cx="1182614" cy="3073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200" b="0" dirty="0" smtClean="0">
                  <a:solidFill>
                    <a:schemeClr val="bg1"/>
                  </a:solidFill>
                </a:rPr>
                <a:t>Białystok</a:t>
              </a:r>
              <a:endParaRPr lang="pl-PL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12" name="Tytuł 1"/>
            <p:cNvSpPr txBox="1">
              <a:spLocks/>
            </p:cNvSpPr>
            <p:nvPr/>
          </p:nvSpPr>
          <p:spPr>
            <a:xfrm>
              <a:off x="3849984" y="3957664"/>
              <a:ext cx="1182614" cy="3073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200" b="0" dirty="0" smtClean="0">
                  <a:solidFill>
                    <a:schemeClr val="bg1"/>
                  </a:solidFill>
                </a:rPr>
                <a:t>Warszawa</a:t>
              </a:r>
              <a:endParaRPr lang="pl-PL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13" name="Tytuł 1"/>
            <p:cNvSpPr txBox="1">
              <a:spLocks/>
            </p:cNvSpPr>
            <p:nvPr/>
          </p:nvSpPr>
          <p:spPr>
            <a:xfrm>
              <a:off x="4606442" y="4595651"/>
              <a:ext cx="1182614" cy="3073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200" b="0" dirty="0" smtClean="0">
                  <a:solidFill>
                    <a:schemeClr val="bg1"/>
                  </a:solidFill>
                </a:rPr>
                <a:t>Lublin</a:t>
              </a:r>
              <a:endParaRPr lang="pl-PL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14" name="Tytuł 1"/>
            <p:cNvSpPr txBox="1">
              <a:spLocks/>
            </p:cNvSpPr>
            <p:nvPr/>
          </p:nvSpPr>
          <p:spPr>
            <a:xfrm>
              <a:off x="3581045" y="4149124"/>
              <a:ext cx="1182614" cy="3073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1200" b="0" dirty="0" smtClean="0">
                  <a:solidFill>
                    <a:schemeClr val="bg1"/>
                  </a:solidFill>
                </a:rPr>
                <a:t>Łódź</a:t>
              </a:r>
              <a:endParaRPr lang="pl-PL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15" name="Tytuł 1"/>
            <p:cNvSpPr txBox="1">
              <a:spLocks/>
            </p:cNvSpPr>
            <p:nvPr/>
          </p:nvSpPr>
          <p:spPr>
            <a:xfrm>
              <a:off x="4381155" y="5336704"/>
              <a:ext cx="1182614" cy="3073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200" b="0" dirty="0" smtClean="0">
                  <a:solidFill>
                    <a:schemeClr val="bg1"/>
                  </a:solidFill>
                </a:rPr>
                <a:t>Rzeszów</a:t>
              </a:r>
              <a:endParaRPr lang="pl-PL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16" name="Tytuł 1"/>
            <p:cNvSpPr txBox="1">
              <a:spLocks/>
            </p:cNvSpPr>
            <p:nvPr/>
          </p:nvSpPr>
          <p:spPr>
            <a:xfrm>
              <a:off x="3355811" y="5313757"/>
              <a:ext cx="1182614" cy="3073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200" b="0" dirty="0" smtClean="0">
                  <a:solidFill>
                    <a:schemeClr val="bg1"/>
                  </a:solidFill>
                </a:rPr>
                <a:t>Kraków</a:t>
              </a:r>
              <a:endParaRPr lang="pl-PL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17" name="Tytuł 1"/>
            <p:cNvSpPr txBox="1">
              <a:spLocks/>
            </p:cNvSpPr>
            <p:nvPr/>
          </p:nvSpPr>
          <p:spPr>
            <a:xfrm>
              <a:off x="2784374" y="5160507"/>
              <a:ext cx="1182614" cy="3073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200" b="0" dirty="0" smtClean="0">
                  <a:solidFill>
                    <a:schemeClr val="bg1"/>
                  </a:solidFill>
                </a:rPr>
                <a:t>Katowice</a:t>
              </a:r>
              <a:endParaRPr lang="pl-PL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18" name="Tytuł 1"/>
            <p:cNvSpPr txBox="1">
              <a:spLocks/>
            </p:cNvSpPr>
            <p:nvPr/>
          </p:nvSpPr>
          <p:spPr>
            <a:xfrm>
              <a:off x="2054723" y="4711211"/>
              <a:ext cx="1182614" cy="3073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200" b="0" dirty="0" smtClean="0">
                  <a:solidFill>
                    <a:schemeClr val="bg1"/>
                  </a:solidFill>
                </a:rPr>
                <a:t>Wrocław</a:t>
              </a:r>
              <a:endParaRPr lang="pl-PL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19" name="Tytuł 1"/>
            <p:cNvSpPr txBox="1">
              <a:spLocks/>
            </p:cNvSpPr>
            <p:nvPr/>
          </p:nvSpPr>
          <p:spPr>
            <a:xfrm>
              <a:off x="1680477" y="3103118"/>
              <a:ext cx="1182614" cy="3073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1200" b="0" dirty="0" smtClean="0">
                  <a:solidFill>
                    <a:schemeClr val="bg1"/>
                  </a:solidFill>
                </a:rPr>
                <a:t>Szczecin</a:t>
              </a:r>
              <a:endParaRPr lang="pl-PL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3443220" y="3204760"/>
              <a:ext cx="184509" cy="222165"/>
            </a:xfrm>
            <a:custGeom>
              <a:avLst/>
              <a:gdLst>
                <a:gd name="T0" fmla="*/ 130 w 260"/>
                <a:gd name="T1" fmla="*/ 0 h 313"/>
                <a:gd name="T2" fmla="*/ 0 w 260"/>
                <a:gd name="T3" fmla="*/ 130 h 313"/>
                <a:gd name="T4" fmla="*/ 32 w 260"/>
                <a:gd name="T5" fmla="*/ 216 h 313"/>
                <a:gd name="T6" fmla="*/ 32 w 260"/>
                <a:gd name="T7" fmla="*/ 216 h 313"/>
                <a:gd name="T8" fmla="*/ 33 w 260"/>
                <a:gd name="T9" fmla="*/ 216 h 313"/>
                <a:gd name="T10" fmla="*/ 44 w 260"/>
                <a:gd name="T11" fmla="*/ 227 h 313"/>
                <a:gd name="T12" fmla="*/ 130 w 260"/>
                <a:gd name="T13" fmla="*/ 313 h 313"/>
                <a:gd name="T14" fmla="*/ 215 w 260"/>
                <a:gd name="T15" fmla="*/ 228 h 313"/>
                <a:gd name="T16" fmla="*/ 260 w 260"/>
                <a:gd name="T17" fmla="*/ 130 h 313"/>
                <a:gd name="T18" fmla="*/ 130 w 260"/>
                <a:gd name="T1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313">
                  <a:moveTo>
                    <a:pt x="130" y="0"/>
                  </a:moveTo>
                  <a:cubicBezTo>
                    <a:pt x="58" y="0"/>
                    <a:pt x="0" y="59"/>
                    <a:pt x="0" y="130"/>
                  </a:cubicBezTo>
                  <a:cubicBezTo>
                    <a:pt x="0" y="163"/>
                    <a:pt x="12" y="193"/>
                    <a:pt x="32" y="216"/>
                  </a:cubicBezTo>
                  <a:cubicBezTo>
                    <a:pt x="32" y="216"/>
                    <a:pt x="32" y="216"/>
                    <a:pt x="32" y="216"/>
                  </a:cubicBezTo>
                  <a:cubicBezTo>
                    <a:pt x="33" y="216"/>
                    <a:pt x="33" y="216"/>
                    <a:pt x="33" y="216"/>
                  </a:cubicBezTo>
                  <a:cubicBezTo>
                    <a:pt x="36" y="220"/>
                    <a:pt x="40" y="224"/>
                    <a:pt x="44" y="227"/>
                  </a:cubicBezTo>
                  <a:cubicBezTo>
                    <a:pt x="130" y="313"/>
                    <a:pt x="130" y="313"/>
                    <a:pt x="130" y="313"/>
                  </a:cubicBezTo>
                  <a:cubicBezTo>
                    <a:pt x="215" y="228"/>
                    <a:pt x="215" y="228"/>
                    <a:pt x="215" y="228"/>
                  </a:cubicBezTo>
                  <a:cubicBezTo>
                    <a:pt x="243" y="205"/>
                    <a:pt x="260" y="169"/>
                    <a:pt x="260" y="130"/>
                  </a:cubicBezTo>
                  <a:cubicBezTo>
                    <a:pt x="260" y="59"/>
                    <a:pt x="202" y="0"/>
                    <a:pt x="13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chemeClr val="bg1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2720113" y="3576892"/>
              <a:ext cx="184509" cy="222165"/>
            </a:xfrm>
            <a:custGeom>
              <a:avLst/>
              <a:gdLst>
                <a:gd name="T0" fmla="*/ 130 w 260"/>
                <a:gd name="T1" fmla="*/ 0 h 313"/>
                <a:gd name="T2" fmla="*/ 0 w 260"/>
                <a:gd name="T3" fmla="*/ 130 h 313"/>
                <a:gd name="T4" fmla="*/ 32 w 260"/>
                <a:gd name="T5" fmla="*/ 216 h 313"/>
                <a:gd name="T6" fmla="*/ 32 w 260"/>
                <a:gd name="T7" fmla="*/ 216 h 313"/>
                <a:gd name="T8" fmla="*/ 33 w 260"/>
                <a:gd name="T9" fmla="*/ 216 h 313"/>
                <a:gd name="T10" fmla="*/ 44 w 260"/>
                <a:gd name="T11" fmla="*/ 227 h 313"/>
                <a:gd name="T12" fmla="*/ 130 w 260"/>
                <a:gd name="T13" fmla="*/ 313 h 313"/>
                <a:gd name="T14" fmla="*/ 215 w 260"/>
                <a:gd name="T15" fmla="*/ 228 h 313"/>
                <a:gd name="T16" fmla="*/ 260 w 260"/>
                <a:gd name="T17" fmla="*/ 130 h 313"/>
                <a:gd name="T18" fmla="*/ 130 w 260"/>
                <a:gd name="T1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313">
                  <a:moveTo>
                    <a:pt x="130" y="0"/>
                  </a:moveTo>
                  <a:cubicBezTo>
                    <a:pt x="58" y="0"/>
                    <a:pt x="0" y="59"/>
                    <a:pt x="0" y="130"/>
                  </a:cubicBezTo>
                  <a:cubicBezTo>
                    <a:pt x="0" y="163"/>
                    <a:pt x="12" y="193"/>
                    <a:pt x="32" y="216"/>
                  </a:cubicBezTo>
                  <a:cubicBezTo>
                    <a:pt x="32" y="216"/>
                    <a:pt x="32" y="216"/>
                    <a:pt x="32" y="216"/>
                  </a:cubicBezTo>
                  <a:cubicBezTo>
                    <a:pt x="33" y="216"/>
                    <a:pt x="33" y="216"/>
                    <a:pt x="33" y="216"/>
                  </a:cubicBezTo>
                  <a:cubicBezTo>
                    <a:pt x="36" y="220"/>
                    <a:pt x="40" y="224"/>
                    <a:pt x="44" y="227"/>
                  </a:cubicBezTo>
                  <a:cubicBezTo>
                    <a:pt x="130" y="313"/>
                    <a:pt x="130" y="313"/>
                    <a:pt x="130" y="313"/>
                  </a:cubicBezTo>
                  <a:cubicBezTo>
                    <a:pt x="215" y="228"/>
                    <a:pt x="215" y="228"/>
                    <a:pt x="215" y="228"/>
                  </a:cubicBezTo>
                  <a:cubicBezTo>
                    <a:pt x="243" y="205"/>
                    <a:pt x="260" y="169"/>
                    <a:pt x="260" y="130"/>
                  </a:cubicBezTo>
                  <a:cubicBezTo>
                    <a:pt x="260" y="59"/>
                    <a:pt x="202" y="0"/>
                    <a:pt x="13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chemeClr val="bg1"/>
                </a:solidFill>
              </a:endParaRPr>
            </a:p>
          </p:txBody>
        </p:sp>
        <p:sp>
          <p:nvSpPr>
            <p:cNvPr id="22" name="Tytuł 1"/>
            <p:cNvSpPr txBox="1">
              <a:spLocks/>
            </p:cNvSpPr>
            <p:nvPr/>
          </p:nvSpPr>
          <p:spPr>
            <a:xfrm>
              <a:off x="2233002" y="3757409"/>
              <a:ext cx="1182614" cy="3073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200" b="0" dirty="0" smtClean="0">
                  <a:solidFill>
                    <a:schemeClr val="bg1"/>
                  </a:solidFill>
                </a:rPr>
                <a:t>Poznań</a:t>
              </a:r>
              <a:endParaRPr lang="pl-PL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4262611" y="2761305"/>
              <a:ext cx="184509" cy="222165"/>
            </a:xfrm>
            <a:custGeom>
              <a:avLst/>
              <a:gdLst>
                <a:gd name="T0" fmla="*/ 130 w 260"/>
                <a:gd name="T1" fmla="*/ 0 h 313"/>
                <a:gd name="T2" fmla="*/ 0 w 260"/>
                <a:gd name="T3" fmla="*/ 130 h 313"/>
                <a:gd name="T4" fmla="*/ 32 w 260"/>
                <a:gd name="T5" fmla="*/ 216 h 313"/>
                <a:gd name="T6" fmla="*/ 32 w 260"/>
                <a:gd name="T7" fmla="*/ 216 h 313"/>
                <a:gd name="T8" fmla="*/ 33 w 260"/>
                <a:gd name="T9" fmla="*/ 216 h 313"/>
                <a:gd name="T10" fmla="*/ 44 w 260"/>
                <a:gd name="T11" fmla="*/ 227 h 313"/>
                <a:gd name="T12" fmla="*/ 130 w 260"/>
                <a:gd name="T13" fmla="*/ 313 h 313"/>
                <a:gd name="T14" fmla="*/ 215 w 260"/>
                <a:gd name="T15" fmla="*/ 228 h 313"/>
                <a:gd name="T16" fmla="*/ 260 w 260"/>
                <a:gd name="T17" fmla="*/ 130 h 313"/>
                <a:gd name="T18" fmla="*/ 130 w 260"/>
                <a:gd name="T1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313">
                  <a:moveTo>
                    <a:pt x="130" y="0"/>
                  </a:moveTo>
                  <a:cubicBezTo>
                    <a:pt x="58" y="0"/>
                    <a:pt x="0" y="59"/>
                    <a:pt x="0" y="130"/>
                  </a:cubicBezTo>
                  <a:cubicBezTo>
                    <a:pt x="0" y="163"/>
                    <a:pt x="12" y="193"/>
                    <a:pt x="32" y="216"/>
                  </a:cubicBezTo>
                  <a:cubicBezTo>
                    <a:pt x="32" y="216"/>
                    <a:pt x="32" y="216"/>
                    <a:pt x="32" y="216"/>
                  </a:cubicBezTo>
                  <a:cubicBezTo>
                    <a:pt x="33" y="216"/>
                    <a:pt x="33" y="216"/>
                    <a:pt x="33" y="216"/>
                  </a:cubicBezTo>
                  <a:cubicBezTo>
                    <a:pt x="36" y="220"/>
                    <a:pt x="40" y="224"/>
                    <a:pt x="44" y="227"/>
                  </a:cubicBezTo>
                  <a:cubicBezTo>
                    <a:pt x="130" y="313"/>
                    <a:pt x="130" y="313"/>
                    <a:pt x="130" y="313"/>
                  </a:cubicBezTo>
                  <a:cubicBezTo>
                    <a:pt x="215" y="228"/>
                    <a:pt x="215" y="228"/>
                    <a:pt x="215" y="228"/>
                  </a:cubicBezTo>
                  <a:cubicBezTo>
                    <a:pt x="243" y="205"/>
                    <a:pt x="260" y="169"/>
                    <a:pt x="260" y="130"/>
                  </a:cubicBezTo>
                  <a:cubicBezTo>
                    <a:pt x="260" y="59"/>
                    <a:pt x="202" y="0"/>
                    <a:pt x="13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>
                <a:solidFill>
                  <a:schemeClr val="bg1"/>
                </a:solidFill>
              </a:endParaRPr>
            </a:p>
          </p:txBody>
        </p:sp>
        <p:sp>
          <p:nvSpPr>
            <p:cNvPr id="24" name="Oval 17"/>
            <p:cNvSpPr/>
            <p:nvPr/>
          </p:nvSpPr>
          <p:spPr>
            <a:xfrm>
              <a:off x="4307834" y="2805316"/>
              <a:ext cx="93581" cy="935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mtClean="0">
                <a:solidFill>
                  <a:schemeClr val="bg1"/>
                </a:solidFill>
              </a:endParaRPr>
            </a:p>
          </p:txBody>
        </p:sp>
        <p:grpSp>
          <p:nvGrpSpPr>
            <p:cNvPr id="25" name="Group 20"/>
            <p:cNvGrpSpPr/>
            <p:nvPr/>
          </p:nvGrpSpPr>
          <p:grpSpPr>
            <a:xfrm>
              <a:off x="5214235" y="3093678"/>
              <a:ext cx="184509" cy="222165"/>
              <a:chOff x="5648941" y="2366013"/>
              <a:chExt cx="211892" cy="255136"/>
            </a:xfrm>
          </p:grpSpPr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5648941" y="2366013"/>
                <a:ext cx="211892" cy="255136"/>
              </a:xfrm>
              <a:custGeom>
                <a:avLst/>
                <a:gdLst>
                  <a:gd name="T0" fmla="*/ 130 w 260"/>
                  <a:gd name="T1" fmla="*/ 0 h 313"/>
                  <a:gd name="T2" fmla="*/ 0 w 260"/>
                  <a:gd name="T3" fmla="*/ 130 h 313"/>
                  <a:gd name="T4" fmla="*/ 32 w 260"/>
                  <a:gd name="T5" fmla="*/ 216 h 313"/>
                  <a:gd name="T6" fmla="*/ 32 w 260"/>
                  <a:gd name="T7" fmla="*/ 216 h 313"/>
                  <a:gd name="T8" fmla="*/ 33 w 260"/>
                  <a:gd name="T9" fmla="*/ 216 h 313"/>
                  <a:gd name="T10" fmla="*/ 44 w 260"/>
                  <a:gd name="T11" fmla="*/ 227 h 313"/>
                  <a:gd name="T12" fmla="*/ 130 w 260"/>
                  <a:gd name="T13" fmla="*/ 313 h 313"/>
                  <a:gd name="T14" fmla="*/ 215 w 260"/>
                  <a:gd name="T15" fmla="*/ 228 h 313"/>
                  <a:gd name="T16" fmla="*/ 260 w 260"/>
                  <a:gd name="T17" fmla="*/ 130 h 313"/>
                  <a:gd name="T18" fmla="*/ 130 w 260"/>
                  <a:gd name="T1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0" h="313">
                    <a:moveTo>
                      <a:pt x="130" y="0"/>
                    </a:moveTo>
                    <a:cubicBezTo>
                      <a:pt x="58" y="0"/>
                      <a:pt x="0" y="59"/>
                      <a:pt x="0" y="130"/>
                    </a:cubicBezTo>
                    <a:cubicBezTo>
                      <a:pt x="0" y="163"/>
                      <a:pt x="12" y="193"/>
                      <a:pt x="32" y="216"/>
                    </a:cubicBezTo>
                    <a:cubicBezTo>
                      <a:pt x="32" y="216"/>
                      <a:pt x="32" y="216"/>
                      <a:pt x="32" y="216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36" y="220"/>
                      <a:pt x="40" y="224"/>
                      <a:pt x="44" y="227"/>
                    </a:cubicBezTo>
                    <a:cubicBezTo>
                      <a:pt x="130" y="313"/>
                      <a:pt x="130" y="313"/>
                      <a:pt x="130" y="313"/>
                    </a:cubicBezTo>
                    <a:cubicBezTo>
                      <a:pt x="215" y="228"/>
                      <a:pt x="215" y="228"/>
                      <a:pt x="215" y="228"/>
                    </a:cubicBezTo>
                    <a:cubicBezTo>
                      <a:pt x="243" y="205"/>
                      <a:pt x="260" y="169"/>
                      <a:pt x="260" y="130"/>
                    </a:cubicBezTo>
                    <a:cubicBezTo>
                      <a:pt x="260" y="59"/>
                      <a:pt x="202" y="0"/>
                      <a:pt x="13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Oval 72"/>
              <p:cNvSpPr/>
              <p:nvPr/>
            </p:nvSpPr>
            <p:spPr>
              <a:xfrm>
                <a:off x="5701657" y="2413761"/>
                <a:ext cx="107469" cy="107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2"/>
            <p:cNvGrpSpPr/>
            <p:nvPr/>
          </p:nvGrpSpPr>
          <p:grpSpPr>
            <a:xfrm>
              <a:off x="4321878" y="3768838"/>
              <a:ext cx="184509" cy="222165"/>
              <a:chOff x="4624150" y="3141373"/>
              <a:chExt cx="211892" cy="255136"/>
            </a:xfrm>
          </p:grpSpPr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4624150" y="3141373"/>
                <a:ext cx="211892" cy="255136"/>
              </a:xfrm>
              <a:custGeom>
                <a:avLst/>
                <a:gdLst>
                  <a:gd name="T0" fmla="*/ 130 w 260"/>
                  <a:gd name="T1" fmla="*/ 0 h 313"/>
                  <a:gd name="T2" fmla="*/ 0 w 260"/>
                  <a:gd name="T3" fmla="*/ 130 h 313"/>
                  <a:gd name="T4" fmla="*/ 32 w 260"/>
                  <a:gd name="T5" fmla="*/ 216 h 313"/>
                  <a:gd name="T6" fmla="*/ 32 w 260"/>
                  <a:gd name="T7" fmla="*/ 216 h 313"/>
                  <a:gd name="T8" fmla="*/ 33 w 260"/>
                  <a:gd name="T9" fmla="*/ 216 h 313"/>
                  <a:gd name="T10" fmla="*/ 44 w 260"/>
                  <a:gd name="T11" fmla="*/ 227 h 313"/>
                  <a:gd name="T12" fmla="*/ 130 w 260"/>
                  <a:gd name="T13" fmla="*/ 313 h 313"/>
                  <a:gd name="T14" fmla="*/ 215 w 260"/>
                  <a:gd name="T15" fmla="*/ 228 h 313"/>
                  <a:gd name="T16" fmla="*/ 260 w 260"/>
                  <a:gd name="T17" fmla="*/ 130 h 313"/>
                  <a:gd name="T18" fmla="*/ 130 w 260"/>
                  <a:gd name="T1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0" h="313">
                    <a:moveTo>
                      <a:pt x="130" y="0"/>
                    </a:moveTo>
                    <a:cubicBezTo>
                      <a:pt x="58" y="0"/>
                      <a:pt x="0" y="59"/>
                      <a:pt x="0" y="130"/>
                    </a:cubicBezTo>
                    <a:cubicBezTo>
                      <a:pt x="0" y="163"/>
                      <a:pt x="12" y="193"/>
                      <a:pt x="32" y="216"/>
                    </a:cubicBezTo>
                    <a:cubicBezTo>
                      <a:pt x="32" y="216"/>
                      <a:pt x="32" y="216"/>
                      <a:pt x="32" y="216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36" y="220"/>
                      <a:pt x="40" y="224"/>
                      <a:pt x="44" y="227"/>
                    </a:cubicBezTo>
                    <a:cubicBezTo>
                      <a:pt x="130" y="313"/>
                      <a:pt x="130" y="313"/>
                      <a:pt x="130" y="313"/>
                    </a:cubicBezTo>
                    <a:cubicBezTo>
                      <a:pt x="215" y="228"/>
                      <a:pt x="215" y="228"/>
                      <a:pt x="215" y="228"/>
                    </a:cubicBezTo>
                    <a:cubicBezTo>
                      <a:pt x="243" y="205"/>
                      <a:pt x="260" y="169"/>
                      <a:pt x="260" y="130"/>
                    </a:cubicBezTo>
                    <a:cubicBezTo>
                      <a:pt x="260" y="59"/>
                      <a:pt x="202" y="0"/>
                      <a:pt x="13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Oval 76"/>
              <p:cNvSpPr/>
              <p:nvPr/>
            </p:nvSpPr>
            <p:spPr>
              <a:xfrm>
                <a:off x="4674571" y="3191448"/>
                <a:ext cx="107469" cy="107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Group 23"/>
            <p:cNvGrpSpPr/>
            <p:nvPr/>
          </p:nvGrpSpPr>
          <p:grpSpPr>
            <a:xfrm>
              <a:off x="5105496" y="4382727"/>
              <a:ext cx="184509" cy="222165"/>
              <a:chOff x="5524064" y="3846369"/>
              <a:chExt cx="211892" cy="255136"/>
            </a:xfrm>
          </p:grpSpPr>
          <p:sp>
            <p:nvSpPr>
              <p:cNvPr id="32" name="Freeform 7"/>
              <p:cNvSpPr>
                <a:spLocks/>
              </p:cNvSpPr>
              <p:nvPr/>
            </p:nvSpPr>
            <p:spPr bwMode="auto">
              <a:xfrm>
                <a:off x="5524064" y="3846369"/>
                <a:ext cx="211892" cy="255136"/>
              </a:xfrm>
              <a:custGeom>
                <a:avLst/>
                <a:gdLst>
                  <a:gd name="T0" fmla="*/ 130 w 260"/>
                  <a:gd name="T1" fmla="*/ 0 h 313"/>
                  <a:gd name="T2" fmla="*/ 0 w 260"/>
                  <a:gd name="T3" fmla="*/ 130 h 313"/>
                  <a:gd name="T4" fmla="*/ 32 w 260"/>
                  <a:gd name="T5" fmla="*/ 216 h 313"/>
                  <a:gd name="T6" fmla="*/ 32 w 260"/>
                  <a:gd name="T7" fmla="*/ 216 h 313"/>
                  <a:gd name="T8" fmla="*/ 33 w 260"/>
                  <a:gd name="T9" fmla="*/ 216 h 313"/>
                  <a:gd name="T10" fmla="*/ 44 w 260"/>
                  <a:gd name="T11" fmla="*/ 227 h 313"/>
                  <a:gd name="T12" fmla="*/ 130 w 260"/>
                  <a:gd name="T13" fmla="*/ 313 h 313"/>
                  <a:gd name="T14" fmla="*/ 215 w 260"/>
                  <a:gd name="T15" fmla="*/ 228 h 313"/>
                  <a:gd name="T16" fmla="*/ 260 w 260"/>
                  <a:gd name="T17" fmla="*/ 130 h 313"/>
                  <a:gd name="T18" fmla="*/ 130 w 260"/>
                  <a:gd name="T1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0" h="313">
                    <a:moveTo>
                      <a:pt x="130" y="0"/>
                    </a:moveTo>
                    <a:cubicBezTo>
                      <a:pt x="58" y="0"/>
                      <a:pt x="0" y="59"/>
                      <a:pt x="0" y="130"/>
                    </a:cubicBezTo>
                    <a:cubicBezTo>
                      <a:pt x="0" y="163"/>
                      <a:pt x="12" y="193"/>
                      <a:pt x="32" y="216"/>
                    </a:cubicBezTo>
                    <a:cubicBezTo>
                      <a:pt x="32" y="216"/>
                      <a:pt x="32" y="216"/>
                      <a:pt x="32" y="216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36" y="220"/>
                      <a:pt x="40" y="224"/>
                      <a:pt x="44" y="227"/>
                    </a:cubicBezTo>
                    <a:cubicBezTo>
                      <a:pt x="130" y="313"/>
                      <a:pt x="130" y="313"/>
                      <a:pt x="130" y="313"/>
                    </a:cubicBezTo>
                    <a:cubicBezTo>
                      <a:pt x="215" y="228"/>
                      <a:pt x="215" y="228"/>
                      <a:pt x="215" y="228"/>
                    </a:cubicBezTo>
                    <a:cubicBezTo>
                      <a:pt x="243" y="205"/>
                      <a:pt x="260" y="169"/>
                      <a:pt x="260" y="130"/>
                    </a:cubicBezTo>
                    <a:cubicBezTo>
                      <a:pt x="260" y="59"/>
                      <a:pt x="202" y="0"/>
                      <a:pt x="13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77"/>
              <p:cNvSpPr/>
              <p:nvPr/>
            </p:nvSpPr>
            <p:spPr>
              <a:xfrm>
                <a:off x="5574757" y="3895631"/>
                <a:ext cx="107469" cy="107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Group 24"/>
            <p:cNvGrpSpPr/>
            <p:nvPr/>
          </p:nvGrpSpPr>
          <p:grpSpPr>
            <a:xfrm>
              <a:off x="4880207" y="5211915"/>
              <a:ext cx="184509" cy="222165"/>
              <a:chOff x="5265341" y="4798617"/>
              <a:chExt cx="211892" cy="255136"/>
            </a:xfrm>
          </p:grpSpPr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5265341" y="4798617"/>
                <a:ext cx="211892" cy="255136"/>
              </a:xfrm>
              <a:custGeom>
                <a:avLst/>
                <a:gdLst>
                  <a:gd name="T0" fmla="*/ 130 w 260"/>
                  <a:gd name="T1" fmla="*/ 0 h 313"/>
                  <a:gd name="T2" fmla="*/ 0 w 260"/>
                  <a:gd name="T3" fmla="*/ 130 h 313"/>
                  <a:gd name="T4" fmla="*/ 32 w 260"/>
                  <a:gd name="T5" fmla="*/ 216 h 313"/>
                  <a:gd name="T6" fmla="*/ 32 w 260"/>
                  <a:gd name="T7" fmla="*/ 216 h 313"/>
                  <a:gd name="T8" fmla="*/ 33 w 260"/>
                  <a:gd name="T9" fmla="*/ 216 h 313"/>
                  <a:gd name="T10" fmla="*/ 44 w 260"/>
                  <a:gd name="T11" fmla="*/ 227 h 313"/>
                  <a:gd name="T12" fmla="*/ 130 w 260"/>
                  <a:gd name="T13" fmla="*/ 313 h 313"/>
                  <a:gd name="T14" fmla="*/ 215 w 260"/>
                  <a:gd name="T15" fmla="*/ 228 h 313"/>
                  <a:gd name="T16" fmla="*/ 260 w 260"/>
                  <a:gd name="T17" fmla="*/ 130 h 313"/>
                  <a:gd name="T18" fmla="*/ 130 w 260"/>
                  <a:gd name="T1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0" h="313">
                    <a:moveTo>
                      <a:pt x="130" y="0"/>
                    </a:moveTo>
                    <a:cubicBezTo>
                      <a:pt x="58" y="0"/>
                      <a:pt x="0" y="59"/>
                      <a:pt x="0" y="130"/>
                    </a:cubicBezTo>
                    <a:cubicBezTo>
                      <a:pt x="0" y="163"/>
                      <a:pt x="12" y="193"/>
                      <a:pt x="32" y="216"/>
                    </a:cubicBezTo>
                    <a:cubicBezTo>
                      <a:pt x="32" y="216"/>
                      <a:pt x="32" y="216"/>
                      <a:pt x="32" y="216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36" y="220"/>
                      <a:pt x="40" y="224"/>
                      <a:pt x="44" y="227"/>
                    </a:cubicBezTo>
                    <a:cubicBezTo>
                      <a:pt x="130" y="313"/>
                      <a:pt x="130" y="313"/>
                      <a:pt x="130" y="313"/>
                    </a:cubicBezTo>
                    <a:cubicBezTo>
                      <a:pt x="215" y="228"/>
                      <a:pt x="215" y="228"/>
                      <a:pt x="215" y="228"/>
                    </a:cubicBezTo>
                    <a:cubicBezTo>
                      <a:pt x="243" y="205"/>
                      <a:pt x="260" y="169"/>
                      <a:pt x="260" y="130"/>
                    </a:cubicBezTo>
                    <a:cubicBezTo>
                      <a:pt x="260" y="59"/>
                      <a:pt x="202" y="0"/>
                      <a:pt x="13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Oval 78"/>
              <p:cNvSpPr/>
              <p:nvPr/>
            </p:nvSpPr>
            <p:spPr>
              <a:xfrm>
                <a:off x="5317551" y="4847489"/>
                <a:ext cx="107469" cy="107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25"/>
            <p:cNvGrpSpPr/>
            <p:nvPr/>
          </p:nvGrpSpPr>
          <p:grpSpPr>
            <a:xfrm>
              <a:off x="3854864" y="5100833"/>
              <a:ext cx="184509" cy="222165"/>
              <a:chOff x="4087827" y="4671049"/>
              <a:chExt cx="211892" cy="255136"/>
            </a:xfrm>
          </p:grpSpPr>
          <p:sp>
            <p:nvSpPr>
              <p:cNvPr id="38" name="Freeform 7"/>
              <p:cNvSpPr>
                <a:spLocks/>
              </p:cNvSpPr>
              <p:nvPr/>
            </p:nvSpPr>
            <p:spPr bwMode="auto">
              <a:xfrm>
                <a:off x="4087827" y="4671049"/>
                <a:ext cx="211892" cy="255136"/>
              </a:xfrm>
              <a:custGeom>
                <a:avLst/>
                <a:gdLst>
                  <a:gd name="T0" fmla="*/ 130 w 260"/>
                  <a:gd name="T1" fmla="*/ 0 h 313"/>
                  <a:gd name="T2" fmla="*/ 0 w 260"/>
                  <a:gd name="T3" fmla="*/ 130 h 313"/>
                  <a:gd name="T4" fmla="*/ 32 w 260"/>
                  <a:gd name="T5" fmla="*/ 216 h 313"/>
                  <a:gd name="T6" fmla="*/ 32 w 260"/>
                  <a:gd name="T7" fmla="*/ 216 h 313"/>
                  <a:gd name="T8" fmla="*/ 33 w 260"/>
                  <a:gd name="T9" fmla="*/ 216 h 313"/>
                  <a:gd name="T10" fmla="*/ 44 w 260"/>
                  <a:gd name="T11" fmla="*/ 227 h 313"/>
                  <a:gd name="T12" fmla="*/ 130 w 260"/>
                  <a:gd name="T13" fmla="*/ 313 h 313"/>
                  <a:gd name="T14" fmla="*/ 215 w 260"/>
                  <a:gd name="T15" fmla="*/ 228 h 313"/>
                  <a:gd name="T16" fmla="*/ 260 w 260"/>
                  <a:gd name="T17" fmla="*/ 130 h 313"/>
                  <a:gd name="T18" fmla="*/ 130 w 260"/>
                  <a:gd name="T1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0" h="313">
                    <a:moveTo>
                      <a:pt x="130" y="0"/>
                    </a:moveTo>
                    <a:cubicBezTo>
                      <a:pt x="58" y="0"/>
                      <a:pt x="0" y="59"/>
                      <a:pt x="0" y="130"/>
                    </a:cubicBezTo>
                    <a:cubicBezTo>
                      <a:pt x="0" y="163"/>
                      <a:pt x="12" y="193"/>
                      <a:pt x="32" y="216"/>
                    </a:cubicBezTo>
                    <a:cubicBezTo>
                      <a:pt x="32" y="216"/>
                      <a:pt x="32" y="216"/>
                      <a:pt x="32" y="216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36" y="220"/>
                      <a:pt x="40" y="224"/>
                      <a:pt x="44" y="227"/>
                    </a:cubicBezTo>
                    <a:cubicBezTo>
                      <a:pt x="130" y="313"/>
                      <a:pt x="130" y="313"/>
                      <a:pt x="130" y="313"/>
                    </a:cubicBezTo>
                    <a:cubicBezTo>
                      <a:pt x="215" y="228"/>
                      <a:pt x="215" y="228"/>
                      <a:pt x="215" y="228"/>
                    </a:cubicBezTo>
                    <a:cubicBezTo>
                      <a:pt x="243" y="205"/>
                      <a:pt x="260" y="169"/>
                      <a:pt x="260" y="130"/>
                    </a:cubicBezTo>
                    <a:cubicBezTo>
                      <a:pt x="260" y="59"/>
                      <a:pt x="202" y="0"/>
                      <a:pt x="13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Oval 79"/>
              <p:cNvSpPr/>
              <p:nvPr/>
            </p:nvSpPr>
            <p:spPr>
              <a:xfrm>
                <a:off x="4140039" y="4723337"/>
                <a:ext cx="107469" cy="107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26"/>
            <p:cNvGrpSpPr/>
            <p:nvPr/>
          </p:nvGrpSpPr>
          <p:grpSpPr>
            <a:xfrm>
              <a:off x="3396536" y="4993088"/>
              <a:ext cx="184509" cy="222165"/>
              <a:chOff x="3561479" y="4547314"/>
              <a:chExt cx="211892" cy="255136"/>
            </a:xfrm>
          </p:grpSpPr>
          <p:sp>
            <p:nvSpPr>
              <p:cNvPr id="41" name="Freeform 7"/>
              <p:cNvSpPr>
                <a:spLocks/>
              </p:cNvSpPr>
              <p:nvPr/>
            </p:nvSpPr>
            <p:spPr bwMode="auto">
              <a:xfrm>
                <a:off x="3561479" y="4547314"/>
                <a:ext cx="211892" cy="255136"/>
              </a:xfrm>
              <a:custGeom>
                <a:avLst/>
                <a:gdLst>
                  <a:gd name="T0" fmla="*/ 130 w 260"/>
                  <a:gd name="T1" fmla="*/ 0 h 313"/>
                  <a:gd name="T2" fmla="*/ 0 w 260"/>
                  <a:gd name="T3" fmla="*/ 130 h 313"/>
                  <a:gd name="T4" fmla="*/ 32 w 260"/>
                  <a:gd name="T5" fmla="*/ 216 h 313"/>
                  <a:gd name="T6" fmla="*/ 32 w 260"/>
                  <a:gd name="T7" fmla="*/ 216 h 313"/>
                  <a:gd name="T8" fmla="*/ 33 w 260"/>
                  <a:gd name="T9" fmla="*/ 216 h 313"/>
                  <a:gd name="T10" fmla="*/ 44 w 260"/>
                  <a:gd name="T11" fmla="*/ 227 h 313"/>
                  <a:gd name="T12" fmla="*/ 130 w 260"/>
                  <a:gd name="T13" fmla="*/ 313 h 313"/>
                  <a:gd name="T14" fmla="*/ 215 w 260"/>
                  <a:gd name="T15" fmla="*/ 228 h 313"/>
                  <a:gd name="T16" fmla="*/ 260 w 260"/>
                  <a:gd name="T17" fmla="*/ 130 h 313"/>
                  <a:gd name="T18" fmla="*/ 130 w 260"/>
                  <a:gd name="T1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0" h="313">
                    <a:moveTo>
                      <a:pt x="130" y="0"/>
                    </a:moveTo>
                    <a:cubicBezTo>
                      <a:pt x="58" y="0"/>
                      <a:pt x="0" y="59"/>
                      <a:pt x="0" y="130"/>
                    </a:cubicBezTo>
                    <a:cubicBezTo>
                      <a:pt x="0" y="163"/>
                      <a:pt x="12" y="193"/>
                      <a:pt x="32" y="216"/>
                    </a:cubicBezTo>
                    <a:cubicBezTo>
                      <a:pt x="32" y="216"/>
                      <a:pt x="32" y="216"/>
                      <a:pt x="32" y="216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36" y="220"/>
                      <a:pt x="40" y="224"/>
                      <a:pt x="44" y="227"/>
                    </a:cubicBezTo>
                    <a:cubicBezTo>
                      <a:pt x="130" y="313"/>
                      <a:pt x="130" y="313"/>
                      <a:pt x="130" y="313"/>
                    </a:cubicBezTo>
                    <a:cubicBezTo>
                      <a:pt x="215" y="228"/>
                      <a:pt x="215" y="228"/>
                      <a:pt x="215" y="228"/>
                    </a:cubicBezTo>
                    <a:cubicBezTo>
                      <a:pt x="243" y="205"/>
                      <a:pt x="260" y="169"/>
                      <a:pt x="260" y="130"/>
                    </a:cubicBezTo>
                    <a:cubicBezTo>
                      <a:pt x="260" y="59"/>
                      <a:pt x="202" y="0"/>
                      <a:pt x="13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Oval 80"/>
              <p:cNvSpPr/>
              <p:nvPr/>
            </p:nvSpPr>
            <p:spPr>
              <a:xfrm>
                <a:off x="3613691" y="4599238"/>
                <a:ext cx="107469" cy="107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Group 27"/>
            <p:cNvGrpSpPr/>
            <p:nvPr/>
          </p:nvGrpSpPr>
          <p:grpSpPr>
            <a:xfrm>
              <a:off x="2993481" y="4772063"/>
              <a:ext cx="184509" cy="222165"/>
              <a:chOff x="3098607" y="4293486"/>
              <a:chExt cx="211892" cy="255136"/>
            </a:xfrm>
          </p:grpSpPr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3098607" y="4293486"/>
                <a:ext cx="211892" cy="255136"/>
              </a:xfrm>
              <a:custGeom>
                <a:avLst/>
                <a:gdLst>
                  <a:gd name="T0" fmla="*/ 130 w 260"/>
                  <a:gd name="T1" fmla="*/ 0 h 313"/>
                  <a:gd name="T2" fmla="*/ 0 w 260"/>
                  <a:gd name="T3" fmla="*/ 130 h 313"/>
                  <a:gd name="T4" fmla="*/ 32 w 260"/>
                  <a:gd name="T5" fmla="*/ 216 h 313"/>
                  <a:gd name="T6" fmla="*/ 32 w 260"/>
                  <a:gd name="T7" fmla="*/ 216 h 313"/>
                  <a:gd name="T8" fmla="*/ 33 w 260"/>
                  <a:gd name="T9" fmla="*/ 216 h 313"/>
                  <a:gd name="T10" fmla="*/ 44 w 260"/>
                  <a:gd name="T11" fmla="*/ 227 h 313"/>
                  <a:gd name="T12" fmla="*/ 130 w 260"/>
                  <a:gd name="T13" fmla="*/ 313 h 313"/>
                  <a:gd name="T14" fmla="*/ 215 w 260"/>
                  <a:gd name="T15" fmla="*/ 228 h 313"/>
                  <a:gd name="T16" fmla="*/ 260 w 260"/>
                  <a:gd name="T17" fmla="*/ 130 h 313"/>
                  <a:gd name="T18" fmla="*/ 130 w 260"/>
                  <a:gd name="T1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0" h="313">
                    <a:moveTo>
                      <a:pt x="130" y="0"/>
                    </a:moveTo>
                    <a:cubicBezTo>
                      <a:pt x="58" y="0"/>
                      <a:pt x="0" y="59"/>
                      <a:pt x="0" y="130"/>
                    </a:cubicBezTo>
                    <a:cubicBezTo>
                      <a:pt x="0" y="163"/>
                      <a:pt x="12" y="193"/>
                      <a:pt x="32" y="216"/>
                    </a:cubicBezTo>
                    <a:cubicBezTo>
                      <a:pt x="32" y="216"/>
                      <a:pt x="32" y="216"/>
                      <a:pt x="32" y="216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36" y="220"/>
                      <a:pt x="40" y="224"/>
                      <a:pt x="44" y="227"/>
                    </a:cubicBezTo>
                    <a:cubicBezTo>
                      <a:pt x="130" y="313"/>
                      <a:pt x="130" y="313"/>
                      <a:pt x="130" y="313"/>
                    </a:cubicBezTo>
                    <a:cubicBezTo>
                      <a:pt x="215" y="228"/>
                      <a:pt x="215" y="228"/>
                      <a:pt x="215" y="228"/>
                    </a:cubicBezTo>
                    <a:cubicBezTo>
                      <a:pt x="243" y="205"/>
                      <a:pt x="260" y="169"/>
                      <a:pt x="260" y="130"/>
                    </a:cubicBezTo>
                    <a:cubicBezTo>
                      <a:pt x="260" y="59"/>
                      <a:pt x="202" y="0"/>
                      <a:pt x="13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Oval 81"/>
              <p:cNvSpPr/>
              <p:nvPr/>
            </p:nvSpPr>
            <p:spPr>
              <a:xfrm>
                <a:off x="3150819" y="4346330"/>
                <a:ext cx="107469" cy="107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Group 28"/>
            <p:cNvGrpSpPr/>
            <p:nvPr/>
          </p:nvGrpSpPr>
          <p:grpSpPr>
            <a:xfrm>
              <a:off x="2647956" y="4524500"/>
              <a:ext cx="184509" cy="222165"/>
              <a:chOff x="2701803" y="4009183"/>
              <a:chExt cx="211892" cy="255136"/>
            </a:xfrm>
          </p:grpSpPr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2701803" y="4009183"/>
                <a:ext cx="211892" cy="255136"/>
              </a:xfrm>
              <a:custGeom>
                <a:avLst/>
                <a:gdLst>
                  <a:gd name="T0" fmla="*/ 130 w 260"/>
                  <a:gd name="T1" fmla="*/ 0 h 313"/>
                  <a:gd name="T2" fmla="*/ 0 w 260"/>
                  <a:gd name="T3" fmla="*/ 130 h 313"/>
                  <a:gd name="T4" fmla="*/ 32 w 260"/>
                  <a:gd name="T5" fmla="*/ 216 h 313"/>
                  <a:gd name="T6" fmla="*/ 32 w 260"/>
                  <a:gd name="T7" fmla="*/ 216 h 313"/>
                  <a:gd name="T8" fmla="*/ 33 w 260"/>
                  <a:gd name="T9" fmla="*/ 216 h 313"/>
                  <a:gd name="T10" fmla="*/ 44 w 260"/>
                  <a:gd name="T11" fmla="*/ 227 h 313"/>
                  <a:gd name="T12" fmla="*/ 130 w 260"/>
                  <a:gd name="T13" fmla="*/ 313 h 313"/>
                  <a:gd name="T14" fmla="*/ 215 w 260"/>
                  <a:gd name="T15" fmla="*/ 228 h 313"/>
                  <a:gd name="T16" fmla="*/ 260 w 260"/>
                  <a:gd name="T17" fmla="*/ 130 h 313"/>
                  <a:gd name="T18" fmla="*/ 130 w 260"/>
                  <a:gd name="T1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0" h="313">
                    <a:moveTo>
                      <a:pt x="130" y="0"/>
                    </a:moveTo>
                    <a:cubicBezTo>
                      <a:pt x="58" y="0"/>
                      <a:pt x="0" y="59"/>
                      <a:pt x="0" y="130"/>
                    </a:cubicBezTo>
                    <a:cubicBezTo>
                      <a:pt x="0" y="163"/>
                      <a:pt x="12" y="193"/>
                      <a:pt x="32" y="216"/>
                    </a:cubicBezTo>
                    <a:cubicBezTo>
                      <a:pt x="32" y="216"/>
                      <a:pt x="32" y="216"/>
                      <a:pt x="32" y="216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36" y="220"/>
                      <a:pt x="40" y="224"/>
                      <a:pt x="44" y="227"/>
                    </a:cubicBezTo>
                    <a:cubicBezTo>
                      <a:pt x="130" y="313"/>
                      <a:pt x="130" y="313"/>
                      <a:pt x="130" y="313"/>
                    </a:cubicBezTo>
                    <a:cubicBezTo>
                      <a:pt x="215" y="228"/>
                      <a:pt x="215" y="228"/>
                      <a:pt x="215" y="228"/>
                    </a:cubicBezTo>
                    <a:cubicBezTo>
                      <a:pt x="243" y="205"/>
                      <a:pt x="260" y="169"/>
                      <a:pt x="260" y="130"/>
                    </a:cubicBezTo>
                    <a:cubicBezTo>
                      <a:pt x="260" y="59"/>
                      <a:pt x="202" y="0"/>
                      <a:pt x="13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Oval 82"/>
              <p:cNvSpPr/>
              <p:nvPr/>
            </p:nvSpPr>
            <p:spPr>
              <a:xfrm>
                <a:off x="2754015" y="4056754"/>
                <a:ext cx="107469" cy="107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Oval 83"/>
            <p:cNvSpPr/>
            <p:nvPr/>
          </p:nvSpPr>
          <p:spPr>
            <a:xfrm>
              <a:off x="2765577" y="3615429"/>
              <a:ext cx="93581" cy="935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mtClean="0">
                <a:solidFill>
                  <a:schemeClr val="bg1"/>
                </a:solidFill>
              </a:endParaRPr>
            </a:p>
          </p:txBody>
        </p:sp>
        <p:sp>
          <p:nvSpPr>
            <p:cNvPr id="50" name="Oval 84"/>
            <p:cNvSpPr/>
            <p:nvPr/>
          </p:nvSpPr>
          <p:spPr>
            <a:xfrm>
              <a:off x="3487464" y="3244499"/>
              <a:ext cx="93581" cy="935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mtClean="0">
                <a:solidFill>
                  <a:schemeClr val="bg1"/>
                </a:solidFill>
              </a:endParaRPr>
            </a:p>
          </p:txBody>
        </p:sp>
        <p:grpSp>
          <p:nvGrpSpPr>
            <p:cNvPr id="51" name="Group 30"/>
            <p:cNvGrpSpPr/>
            <p:nvPr/>
          </p:nvGrpSpPr>
          <p:grpSpPr>
            <a:xfrm>
              <a:off x="1826725" y="2936551"/>
              <a:ext cx="184509" cy="222165"/>
              <a:chOff x="1758694" y="2185567"/>
              <a:chExt cx="211892" cy="255136"/>
            </a:xfrm>
          </p:grpSpPr>
          <p:sp>
            <p:nvSpPr>
              <p:cNvPr id="52" name="Freeform 7"/>
              <p:cNvSpPr>
                <a:spLocks/>
              </p:cNvSpPr>
              <p:nvPr/>
            </p:nvSpPr>
            <p:spPr bwMode="auto">
              <a:xfrm>
                <a:off x="1758694" y="2185567"/>
                <a:ext cx="211892" cy="255136"/>
              </a:xfrm>
              <a:custGeom>
                <a:avLst/>
                <a:gdLst>
                  <a:gd name="T0" fmla="*/ 130 w 260"/>
                  <a:gd name="T1" fmla="*/ 0 h 313"/>
                  <a:gd name="T2" fmla="*/ 0 w 260"/>
                  <a:gd name="T3" fmla="*/ 130 h 313"/>
                  <a:gd name="T4" fmla="*/ 32 w 260"/>
                  <a:gd name="T5" fmla="*/ 216 h 313"/>
                  <a:gd name="T6" fmla="*/ 32 w 260"/>
                  <a:gd name="T7" fmla="*/ 216 h 313"/>
                  <a:gd name="T8" fmla="*/ 33 w 260"/>
                  <a:gd name="T9" fmla="*/ 216 h 313"/>
                  <a:gd name="T10" fmla="*/ 44 w 260"/>
                  <a:gd name="T11" fmla="*/ 227 h 313"/>
                  <a:gd name="T12" fmla="*/ 130 w 260"/>
                  <a:gd name="T13" fmla="*/ 313 h 313"/>
                  <a:gd name="T14" fmla="*/ 215 w 260"/>
                  <a:gd name="T15" fmla="*/ 228 h 313"/>
                  <a:gd name="T16" fmla="*/ 260 w 260"/>
                  <a:gd name="T17" fmla="*/ 130 h 313"/>
                  <a:gd name="T18" fmla="*/ 130 w 260"/>
                  <a:gd name="T1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0" h="313">
                    <a:moveTo>
                      <a:pt x="130" y="0"/>
                    </a:moveTo>
                    <a:cubicBezTo>
                      <a:pt x="58" y="0"/>
                      <a:pt x="0" y="59"/>
                      <a:pt x="0" y="130"/>
                    </a:cubicBezTo>
                    <a:cubicBezTo>
                      <a:pt x="0" y="163"/>
                      <a:pt x="12" y="193"/>
                      <a:pt x="32" y="216"/>
                    </a:cubicBezTo>
                    <a:cubicBezTo>
                      <a:pt x="32" y="216"/>
                      <a:pt x="32" y="216"/>
                      <a:pt x="32" y="216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36" y="220"/>
                      <a:pt x="40" y="224"/>
                      <a:pt x="44" y="227"/>
                    </a:cubicBezTo>
                    <a:cubicBezTo>
                      <a:pt x="130" y="313"/>
                      <a:pt x="130" y="313"/>
                      <a:pt x="130" y="313"/>
                    </a:cubicBezTo>
                    <a:cubicBezTo>
                      <a:pt x="215" y="228"/>
                      <a:pt x="215" y="228"/>
                      <a:pt x="215" y="228"/>
                    </a:cubicBezTo>
                    <a:cubicBezTo>
                      <a:pt x="243" y="205"/>
                      <a:pt x="260" y="169"/>
                      <a:pt x="260" y="130"/>
                    </a:cubicBezTo>
                    <a:cubicBezTo>
                      <a:pt x="260" y="59"/>
                      <a:pt x="202" y="0"/>
                      <a:pt x="13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Oval 85"/>
              <p:cNvSpPr/>
              <p:nvPr/>
            </p:nvSpPr>
            <p:spPr>
              <a:xfrm>
                <a:off x="1810906" y="2227476"/>
                <a:ext cx="107469" cy="107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4" name="Group 29"/>
            <p:cNvGrpSpPr/>
            <p:nvPr/>
          </p:nvGrpSpPr>
          <p:grpSpPr>
            <a:xfrm>
              <a:off x="2074073" y="3897032"/>
              <a:ext cx="184509" cy="222165"/>
              <a:chOff x="2042750" y="3288592"/>
              <a:chExt cx="211892" cy="255136"/>
            </a:xfrm>
          </p:grpSpPr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2042750" y="3288592"/>
                <a:ext cx="211892" cy="255136"/>
              </a:xfrm>
              <a:custGeom>
                <a:avLst/>
                <a:gdLst>
                  <a:gd name="T0" fmla="*/ 130 w 260"/>
                  <a:gd name="T1" fmla="*/ 0 h 313"/>
                  <a:gd name="T2" fmla="*/ 0 w 260"/>
                  <a:gd name="T3" fmla="*/ 130 h 313"/>
                  <a:gd name="T4" fmla="*/ 32 w 260"/>
                  <a:gd name="T5" fmla="*/ 216 h 313"/>
                  <a:gd name="T6" fmla="*/ 32 w 260"/>
                  <a:gd name="T7" fmla="*/ 216 h 313"/>
                  <a:gd name="T8" fmla="*/ 33 w 260"/>
                  <a:gd name="T9" fmla="*/ 216 h 313"/>
                  <a:gd name="T10" fmla="*/ 44 w 260"/>
                  <a:gd name="T11" fmla="*/ 227 h 313"/>
                  <a:gd name="T12" fmla="*/ 130 w 260"/>
                  <a:gd name="T13" fmla="*/ 313 h 313"/>
                  <a:gd name="T14" fmla="*/ 215 w 260"/>
                  <a:gd name="T15" fmla="*/ 228 h 313"/>
                  <a:gd name="T16" fmla="*/ 260 w 260"/>
                  <a:gd name="T17" fmla="*/ 130 h 313"/>
                  <a:gd name="T18" fmla="*/ 130 w 260"/>
                  <a:gd name="T1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0" h="313">
                    <a:moveTo>
                      <a:pt x="130" y="0"/>
                    </a:moveTo>
                    <a:cubicBezTo>
                      <a:pt x="58" y="0"/>
                      <a:pt x="0" y="59"/>
                      <a:pt x="0" y="130"/>
                    </a:cubicBezTo>
                    <a:cubicBezTo>
                      <a:pt x="0" y="163"/>
                      <a:pt x="12" y="193"/>
                      <a:pt x="32" y="216"/>
                    </a:cubicBezTo>
                    <a:cubicBezTo>
                      <a:pt x="32" y="216"/>
                      <a:pt x="32" y="216"/>
                      <a:pt x="32" y="216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36" y="220"/>
                      <a:pt x="40" y="224"/>
                      <a:pt x="44" y="227"/>
                    </a:cubicBezTo>
                    <a:cubicBezTo>
                      <a:pt x="130" y="313"/>
                      <a:pt x="130" y="313"/>
                      <a:pt x="130" y="313"/>
                    </a:cubicBezTo>
                    <a:cubicBezTo>
                      <a:pt x="215" y="228"/>
                      <a:pt x="215" y="228"/>
                      <a:pt x="215" y="228"/>
                    </a:cubicBezTo>
                    <a:cubicBezTo>
                      <a:pt x="243" y="205"/>
                      <a:pt x="260" y="169"/>
                      <a:pt x="260" y="130"/>
                    </a:cubicBezTo>
                    <a:cubicBezTo>
                      <a:pt x="260" y="59"/>
                      <a:pt x="202" y="0"/>
                      <a:pt x="13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Oval 86"/>
              <p:cNvSpPr/>
              <p:nvPr/>
            </p:nvSpPr>
            <p:spPr>
              <a:xfrm>
                <a:off x="2094962" y="3338029"/>
                <a:ext cx="107469" cy="107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" name="Group 21"/>
            <p:cNvGrpSpPr/>
            <p:nvPr/>
          </p:nvGrpSpPr>
          <p:grpSpPr>
            <a:xfrm>
              <a:off x="3747056" y="3956255"/>
              <a:ext cx="184509" cy="222165"/>
              <a:chOff x="3964019" y="3356605"/>
              <a:chExt cx="211892" cy="255136"/>
            </a:xfrm>
          </p:grpSpPr>
          <p:sp>
            <p:nvSpPr>
              <p:cNvPr id="58" name="Freeform 7"/>
              <p:cNvSpPr>
                <a:spLocks/>
              </p:cNvSpPr>
              <p:nvPr/>
            </p:nvSpPr>
            <p:spPr bwMode="auto">
              <a:xfrm>
                <a:off x="3964019" y="3356605"/>
                <a:ext cx="211892" cy="255136"/>
              </a:xfrm>
              <a:custGeom>
                <a:avLst/>
                <a:gdLst>
                  <a:gd name="T0" fmla="*/ 130 w 260"/>
                  <a:gd name="T1" fmla="*/ 0 h 313"/>
                  <a:gd name="T2" fmla="*/ 0 w 260"/>
                  <a:gd name="T3" fmla="*/ 130 h 313"/>
                  <a:gd name="T4" fmla="*/ 32 w 260"/>
                  <a:gd name="T5" fmla="*/ 216 h 313"/>
                  <a:gd name="T6" fmla="*/ 32 w 260"/>
                  <a:gd name="T7" fmla="*/ 216 h 313"/>
                  <a:gd name="T8" fmla="*/ 33 w 260"/>
                  <a:gd name="T9" fmla="*/ 216 h 313"/>
                  <a:gd name="T10" fmla="*/ 44 w 260"/>
                  <a:gd name="T11" fmla="*/ 227 h 313"/>
                  <a:gd name="T12" fmla="*/ 130 w 260"/>
                  <a:gd name="T13" fmla="*/ 313 h 313"/>
                  <a:gd name="T14" fmla="*/ 215 w 260"/>
                  <a:gd name="T15" fmla="*/ 228 h 313"/>
                  <a:gd name="T16" fmla="*/ 260 w 260"/>
                  <a:gd name="T17" fmla="*/ 130 h 313"/>
                  <a:gd name="T18" fmla="*/ 130 w 260"/>
                  <a:gd name="T1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0" h="313">
                    <a:moveTo>
                      <a:pt x="130" y="0"/>
                    </a:moveTo>
                    <a:cubicBezTo>
                      <a:pt x="58" y="0"/>
                      <a:pt x="0" y="59"/>
                      <a:pt x="0" y="130"/>
                    </a:cubicBezTo>
                    <a:cubicBezTo>
                      <a:pt x="0" y="163"/>
                      <a:pt x="12" y="193"/>
                      <a:pt x="32" y="216"/>
                    </a:cubicBezTo>
                    <a:cubicBezTo>
                      <a:pt x="32" y="216"/>
                      <a:pt x="32" y="216"/>
                      <a:pt x="32" y="216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36" y="220"/>
                      <a:pt x="40" y="224"/>
                      <a:pt x="44" y="227"/>
                    </a:cubicBezTo>
                    <a:cubicBezTo>
                      <a:pt x="130" y="313"/>
                      <a:pt x="130" y="313"/>
                      <a:pt x="130" y="313"/>
                    </a:cubicBezTo>
                    <a:cubicBezTo>
                      <a:pt x="215" y="228"/>
                      <a:pt x="215" y="228"/>
                      <a:pt x="215" y="228"/>
                    </a:cubicBezTo>
                    <a:cubicBezTo>
                      <a:pt x="243" y="205"/>
                      <a:pt x="260" y="169"/>
                      <a:pt x="260" y="130"/>
                    </a:cubicBezTo>
                    <a:cubicBezTo>
                      <a:pt x="260" y="59"/>
                      <a:pt x="202" y="0"/>
                      <a:pt x="13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Oval 87"/>
              <p:cNvSpPr/>
              <p:nvPr/>
            </p:nvSpPr>
            <p:spPr>
              <a:xfrm>
                <a:off x="4016231" y="3403633"/>
                <a:ext cx="107469" cy="107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" name="Group 31"/>
            <p:cNvGrpSpPr/>
            <p:nvPr/>
          </p:nvGrpSpPr>
          <p:grpSpPr>
            <a:xfrm>
              <a:off x="3491572" y="2489660"/>
              <a:ext cx="184509" cy="222165"/>
              <a:chOff x="3594707" y="1507877"/>
              <a:chExt cx="211892" cy="255136"/>
            </a:xfrm>
          </p:grpSpPr>
          <p:sp>
            <p:nvSpPr>
              <p:cNvPr id="61" name="Freeform 7"/>
              <p:cNvSpPr>
                <a:spLocks/>
              </p:cNvSpPr>
              <p:nvPr/>
            </p:nvSpPr>
            <p:spPr bwMode="auto">
              <a:xfrm>
                <a:off x="3594707" y="1507877"/>
                <a:ext cx="211892" cy="255136"/>
              </a:xfrm>
              <a:custGeom>
                <a:avLst/>
                <a:gdLst>
                  <a:gd name="T0" fmla="*/ 130 w 260"/>
                  <a:gd name="T1" fmla="*/ 0 h 313"/>
                  <a:gd name="T2" fmla="*/ 0 w 260"/>
                  <a:gd name="T3" fmla="*/ 130 h 313"/>
                  <a:gd name="T4" fmla="*/ 32 w 260"/>
                  <a:gd name="T5" fmla="*/ 216 h 313"/>
                  <a:gd name="T6" fmla="*/ 32 w 260"/>
                  <a:gd name="T7" fmla="*/ 216 h 313"/>
                  <a:gd name="T8" fmla="*/ 33 w 260"/>
                  <a:gd name="T9" fmla="*/ 216 h 313"/>
                  <a:gd name="T10" fmla="*/ 44 w 260"/>
                  <a:gd name="T11" fmla="*/ 227 h 313"/>
                  <a:gd name="T12" fmla="*/ 130 w 260"/>
                  <a:gd name="T13" fmla="*/ 313 h 313"/>
                  <a:gd name="T14" fmla="*/ 215 w 260"/>
                  <a:gd name="T15" fmla="*/ 228 h 313"/>
                  <a:gd name="T16" fmla="*/ 260 w 260"/>
                  <a:gd name="T17" fmla="*/ 130 h 313"/>
                  <a:gd name="T18" fmla="*/ 130 w 260"/>
                  <a:gd name="T1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0" h="313">
                    <a:moveTo>
                      <a:pt x="130" y="0"/>
                    </a:moveTo>
                    <a:cubicBezTo>
                      <a:pt x="58" y="0"/>
                      <a:pt x="0" y="59"/>
                      <a:pt x="0" y="130"/>
                    </a:cubicBezTo>
                    <a:cubicBezTo>
                      <a:pt x="0" y="163"/>
                      <a:pt x="12" y="193"/>
                      <a:pt x="32" y="216"/>
                    </a:cubicBezTo>
                    <a:cubicBezTo>
                      <a:pt x="32" y="216"/>
                      <a:pt x="32" y="216"/>
                      <a:pt x="32" y="216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36" y="220"/>
                      <a:pt x="40" y="224"/>
                      <a:pt x="44" y="227"/>
                    </a:cubicBezTo>
                    <a:cubicBezTo>
                      <a:pt x="130" y="313"/>
                      <a:pt x="130" y="313"/>
                      <a:pt x="130" y="313"/>
                    </a:cubicBezTo>
                    <a:cubicBezTo>
                      <a:pt x="215" y="228"/>
                      <a:pt x="215" y="228"/>
                      <a:pt x="215" y="228"/>
                    </a:cubicBezTo>
                    <a:cubicBezTo>
                      <a:pt x="243" y="205"/>
                      <a:pt x="260" y="169"/>
                      <a:pt x="260" y="130"/>
                    </a:cubicBezTo>
                    <a:cubicBezTo>
                      <a:pt x="260" y="59"/>
                      <a:pt x="202" y="0"/>
                      <a:pt x="13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Oval 98"/>
              <p:cNvSpPr/>
              <p:nvPr/>
            </p:nvSpPr>
            <p:spPr>
              <a:xfrm>
                <a:off x="3646919" y="1556423"/>
                <a:ext cx="107469" cy="107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3" name="Group 22"/>
            <p:cNvGrpSpPr/>
            <p:nvPr/>
          </p:nvGrpSpPr>
          <p:grpSpPr>
            <a:xfrm>
              <a:off x="4441291" y="4734509"/>
              <a:ext cx="184509" cy="222165"/>
              <a:chOff x="4624150" y="3141373"/>
              <a:chExt cx="211892" cy="255136"/>
            </a:xfrm>
          </p:grpSpPr>
          <p:sp>
            <p:nvSpPr>
              <p:cNvPr id="64" name="Freeform 7"/>
              <p:cNvSpPr>
                <a:spLocks/>
              </p:cNvSpPr>
              <p:nvPr/>
            </p:nvSpPr>
            <p:spPr bwMode="auto">
              <a:xfrm>
                <a:off x="4624150" y="3141373"/>
                <a:ext cx="211892" cy="255136"/>
              </a:xfrm>
              <a:custGeom>
                <a:avLst/>
                <a:gdLst>
                  <a:gd name="T0" fmla="*/ 130 w 260"/>
                  <a:gd name="T1" fmla="*/ 0 h 313"/>
                  <a:gd name="T2" fmla="*/ 0 w 260"/>
                  <a:gd name="T3" fmla="*/ 130 h 313"/>
                  <a:gd name="T4" fmla="*/ 32 w 260"/>
                  <a:gd name="T5" fmla="*/ 216 h 313"/>
                  <a:gd name="T6" fmla="*/ 32 w 260"/>
                  <a:gd name="T7" fmla="*/ 216 h 313"/>
                  <a:gd name="T8" fmla="*/ 33 w 260"/>
                  <a:gd name="T9" fmla="*/ 216 h 313"/>
                  <a:gd name="T10" fmla="*/ 44 w 260"/>
                  <a:gd name="T11" fmla="*/ 227 h 313"/>
                  <a:gd name="T12" fmla="*/ 130 w 260"/>
                  <a:gd name="T13" fmla="*/ 313 h 313"/>
                  <a:gd name="T14" fmla="*/ 215 w 260"/>
                  <a:gd name="T15" fmla="*/ 228 h 313"/>
                  <a:gd name="T16" fmla="*/ 260 w 260"/>
                  <a:gd name="T17" fmla="*/ 130 h 313"/>
                  <a:gd name="T18" fmla="*/ 130 w 260"/>
                  <a:gd name="T1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0" h="313">
                    <a:moveTo>
                      <a:pt x="130" y="0"/>
                    </a:moveTo>
                    <a:cubicBezTo>
                      <a:pt x="58" y="0"/>
                      <a:pt x="0" y="59"/>
                      <a:pt x="0" y="130"/>
                    </a:cubicBezTo>
                    <a:cubicBezTo>
                      <a:pt x="0" y="163"/>
                      <a:pt x="12" y="193"/>
                      <a:pt x="32" y="216"/>
                    </a:cubicBezTo>
                    <a:cubicBezTo>
                      <a:pt x="32" y="216"/>
                      <a:pt x="32" y="216"/>
                      <a:pt x="32" y="216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36" y="220"/>
                      <a:pt x="40" y="224"/>
                      <a:pt x="44" y="227"/>
                    </a:cubicBezTo>
                    <a:cubicBezTo>
                      <a:pt x="130" y="313"/>
                      <a:pt x="130" y="313"/>
                      <a:pt x="130" y="313"/>
                    </a:cubicBezTo>
                    <a:cubicBezTo>
                      <a:pt x="215" y="228"/>
                      <a:pt x="215" y="228"/>
                      <a:pt x="215" y="228"/>
                    </a:cubicBezTo>
                    <a:cubicBezTo>
                      <a:pt x="243" y="205"/>
                      <a:pt x="260" y="169"/>
                      <a:pt x="260" y="130"/>
                    </a:cubicBezTo>
                    <a:cubicBezTo>
                      <a:pt x="260" y="59"/>
                      <a:pt x="202" y="0"/>
                      <a:pt x="13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Oval 76"/>
              <p:cNvSpPr/>
              <p:nvPr/>
            </p:nvSpPr>
            <p:spPr>
              <a:xfrm>
                <a:off x="4674571" y="3191448"/>
                <a:ext cx="107469" cy="107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Tytuł 1"/>
            <p:cNvSpPr txBox="1">
              <a:spLocks/>
            </p:cNvSpPr>
            <p:nvPr/>
          </p:nvSpPr>
          <p:spPr>
            <a:xfrm>
              <a:off x="3956750" y="4908643"/>
              <a:ext cx="1182614" cy="3073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200" b="0" dirty="0" smtClean="0">
                  <a:solidFill>
                    <a:schemeClr val="bg1"/>
                  </a:solidFill>
                </a:rPr>
                <a:t>Kielce</a:t>
              </a:r>
              <a:endParaRPr lang="pl-PL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67" name="Tytuł 1"/>
            <p:cNvSpPr txBox="1">
              <a:spLocks/>
            </p:cNvSpPr>
            <p:nvPr/>
          </p:nvSpPr>
          <p:spPr>
            <a:xfrm>
              <a:off x="3036421" y="3458374"/>
              <a:ext cx="1182614" cy="3073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200" b="0" dirty="0" smtClean="0">
                  <a:solidFill>
                    <a:schemeClr val="bg1"/>
                  </a:solidFill>
                </a:rPr>
                <a:t>Toruń</a:t>
              </a:r>
              <a:endParaRPr lang="pl-PL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68" name="Tytuł 1"/>
            <p:cNvSpPr txBox="1">
              <a:spLocks/>
            </p:cNvSpPr>
            <p:nvPr/>
          </p:nvSpPr>
          <p:spPr>
            <a:xfrm>
              <a:off x="1877795" y="4124818"/>
              <a:ext cx="1182614" cy="3073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200" b="0" dirty="0" smtClean="0">
                  <a:solidFill>
                    <a:schemeClr val="bg1"/>
                  </a:solidFill>
                </a:rPr>
                <a:t>Zielona Góra</a:t>
              </a:r>
              <a:endParaRPr lang="pl-PL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69" name="Tytuł 1"/>
            <p:cNvSpPr txBox="1">
              <a:spLocks/>
            </p:cNvSpPr>
            <p:nvPr/>
          </p:nvSpPr>
          <p:spPr>
            <a:xfrm>
              <a:off x="2440701" y="4946121"/>
              <a:ext cx="1182614" cy="3073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sz="1200" b="0" dirty="0" smtClean="0">
                  <a:solidFill>
                    <a:schemeClr val="bg1"/>
                  </a:solidFill>
                </a:rPr>
                <a:t>Opole</a:t>
              </a:r>
              <a:endParaRPr lang="pl-PL" sz="1200" b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15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276C0900-397B-4BAF-BF69-5E691DC3E9B7}"/>
              </a:ext>
            </a:extLst>
          </p:cNvPr>
          <p:cNvSpPr/>
          <p:nvPr/>
        </p:nvSpPr>
        <p:spPr>
          <a:xfrm>
            <a:off x="6363574" y="1175877"/>
            <a:ext cx="2110226" cy="2045786"/>
          </a:xfrm>
          <a:custGeom>
            <a:avLst/>
            <a:gdLst>
              <a:gd name="connsiteX0" fmla="*/ 0 w 2110226"/>
              <a:gd name="connsiteY0" fmla="*/ 717921 h 2045786"/>
              <a:gd name="connsiteX1" fmla="*/ 129456 w 2110226"/>
              <a:gd name="connsiteY1" fmla="*/ 2045787 h 2045786"/>
              <a:gd name="connsiteX2" fmla="*/ 1780387 w 2110226"/>
              <a:gd name="connsiteY2" fmla="*/ 2032668 h 2045786"/>
              <a:gd name="connsiteX3" fmla="*/ 2110227 w 2110226"/>
              <a:gd name="connsiteY3" fmla="*/ 311171 h 2045786"/>
              <a:gd name="connsiteX4" fmla="*/ 1765033 w 2110226"/>
              <a:gd name="connsiteY4" fmla="*/ 0 h 2045786"/>
              <a:gd name="connsiteX5" fmla="*/ 0 w 2110226"/>
              <a:gd name="connsiteY5" fmla="*/ 717921 h 204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0226" h="2045786">
                <a:moveTo>
                  <a:pt x="0" y="717921"/>
                </a:moveTo>
                <a:lnTo>
                  <a:pt x="129456" y="2045787"/>
                </a:lnTo>
                <a:lnTo>
                  <a:pt x="1780387" y="2032668"/>
                </a:lnTo>
                <a:lnTo>
                  <a:pt x="2110227" y="311171"/>
                </a:lnTo>
                <a:lnTo>
                  <a:pt x="1765033" y="0"/>
                </a:lnTo>
                <a:lnTo>
                  <a:pt x="0" y="717921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BC860961-B826-4D4E-99FA-B3980D911DE1}"/>
              </a:ext>
            </a:extLst>
          </p:cNvPr>
          <p:cNvSpPr/>
          <p:nvPr/>
        </p:nvSpPr>
        <p:spPr>
          <a:xfrm>
            <a:off x="8143961" y="1487048"/>
            <a:ext cx="1572362" cy="1847204"/>
          </a:xfrm>
          <a:custGeom>
            <a:avLst/>
            <a:gdLst>
              <a:gd name="connsiteX0" fmla="*/ 329840 w 1572362"/>
              <a:gd name="connsiteY0" fmla="*/ 0 h 1847204"/>
              <a:gd name="connsiteX1" fmla="*/ 562804 w 1572362"/>
              <a:gd name="connsiteY1" fmla="*/ 209970 h 1847204"/>
              <a:gd name="connsiteX2" fmla="*/ 1572362 w 1572362"/>
              <a:gd name="connsiteY2" fmla="*/ 178183 h 1847204"/>
              <a:gd name="connsiteX3" fmla="*/ 1242955 w 1572362"/>
              <a:gd name="connsiteY3" fmla="*/ 1847205 h 1847204"/>
              <a:gd name="connsiteX4" fmla="*/ 0 w 1572362"/>
              <a:gd name="connsiteY4" fmla="*/ 1721497 h 1847204"/>
              <a:gd name="connsiteX5" fmla="*/ 329840 w 1572362"/>
              <a:gd name="connsiteY5" fmla="*/ 0 h 184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2362" h="1847204">
                <a:moveTo>
                  <a:pt x="329840" y="0"/>
                </a:moveTo>
                <a:lnTo>
                  <a:pt x="562804" y="209970"/>
                </a:lnTo>
                <a:lnTo>
                  <a:pt x="1572362" y="178183"/>
                </a:lnTo>
                <a:lnTo>
                  <a:pt x="1242955" y="1847205"/>
                </a:lnTo>
                <a:lnTo>
                  <a:pt x="0" y="1721497"/>
                </a:lnTo>
                <a:lnTo>
                  <a:pt x="32984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3F948B83-1D8D-4621-A4AC-7831B09D0A76}"/>
              </a:ext>
            </a:extLst>
          </p:cNvPr>
          <p:cNvSpPr/>
          <p:nvPr/>
        </p:nvSpPr>
        <p:spPr>
          <a:xfrm>
            <a:off x="9386916" y="1636615"/>
            <a:ext cx="1551459" cy="1697637"/>
          </a:xfrm>
          <a:custGeom>
            <a:avLst/>
            <a:gdLst>
              <a:gd name="connsiteX0" fmla="*/ 0 w 1551459"/>
              <a:gd name="connsiteY0" fmla="*/ 1697638 h 1697637"/>
              <a:gd name="connsiteX1" fmla="*/ 1551459 w 1551459"/>
              <a:gd name="connsiteY1" fmla="*/ 1636874 h 1697637"/>
              <a:gd name="connsiteX2" fmla="*/ 1237044 w 1551459"/>
              <a:gd name="connsiteY2" fmla="*/ 0 h 1697637"/>
              <a:gd name="connsiteX3" fmla="*/ 329407 w 1551459"/>
              <a:gd name="connsiteY3" fmla="*/ 28616 h 1697637"/>
              <a:gd name="connsiteX4" fmla="*/ 0 w 1551459"/>
              <a:gd name="connsiteY4" fmla="*/ 1697638 h 169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459" h="1697637">
                <a:moveTo>
                  <a:pt x="0" y="1697638"/>
                </a:moveTo>
                <a:lnTo>
                  <a:pt x="1551459" y="1636874"/>
                </a:lnTo>
                <a:lnTo>
                  <a:pt x="1237044" y="0"/>
                </a:lnTo>
                <a:lnTo>
                  <a:pt x="329407" y="28616"/>
                </a:lnTo>
                <a:lnTo>
                  <a:pt x="0" y="1697638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1AF287FC-D87F-42FC-8C42-AE60225A2F59}"/>
              </a:ext>
            </a:extLst>
          </p:cNvPr>
          <p:cNvSpPr/>
          <p:nvPr/>
        </p:nvSpPr>
        <p:spPr>
          <a:xfrm>
            <a:off x="6493031" y="3208545"/>
            <a:ext cx="1650930" cy="1788603"/>
          </a:xfrm>
          <a:custGeom>
            <a:avLst/>
            <a:gdLst>
              <a:gd name="connsiteX0" fmla="*/ 0 w 1650930"/>
              <a:gd name="connsiteY0" fmla="*/ 13119 h 1788603"/>
              <a:gd name="connsiteX1" fmla="*/ 121600 w 1650930"/>
              <a:gd name="connsiteY1" fmla="*/ 1253046 h 1788603"/>
              <a:gd name="connsiteX2" fmla="*/ 1499633 w 1650930"/>
              <a:gd name="connsiteY2" fmla="*/ 1788604 h 1788603"/>
              <a:gd name="connsiteX3" fmla="*/ 1650930 w 1650930"/>
              <a:gd name="connsiteY3" fmla="*/ 0 h 1788603"/>
              <a:gd name="connsiteX4" fmla="*/ 0 w 1650930"/>
              <a:gd name="connsiteY4" fmla="*/ 13119 h 178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0930" h="1788603">
                <a:moveTo>
                  <a:pt x="0" y="13119"/>
                </a:moveTo>
                <a:lnTo>
                  <a:pt x="121600" y="1253046"/>
                </a:lnTo>
                <a:lnTo>
                  <a:pt x="1499633" y="1788604"/>
                </a:lnTo>
                <a:lnTo>
                  <a:pt x="1650930" y="0"/>
                </a:lnTo>
                <a:lnTo>
                  <a:pt x="0" y="13119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22E204C9-A8AD-4172-8486-C9D8D3736878}"/>
              </a:ext>
            </a:extLst>
          </p:cNvPr>
          <p:cNvSpPr/>
          <p:nvPr/>
        </p:nvSpPr>
        <p:spPr>
          <a:xfrm>
            <a:off x="7992664" y="3208545"/>
            <a:ext cx="1394251" cy="2213661"/>
          </a:xfrm>
          <a:custGeom>
            <a:avLst/>
            <a:gdLst>
              <a:gd name="connsiteX0" fmla="*/ 0 w 1394251"/>
              <a:gd name="connsiteY0" fmla="*/ 1788604 h 2213661"/>
              <a:gd name="connsiteX1" fmla="*/ 1093604 w 1394251"/>
              <a:gd name="connsiteY1" fmla="*/ 2213662 h 2213661"/>
              <a:gd name="connsiteX2" fmla="*/ 1394252 w 1394251"/>
              <a:gd name="connsiteY2" fmla="*/ 125708 h 2213661"/>
              <a:gd name="connsiteX3" fmla="*/ 151297 w 1394251"/>
              <a:gd name="connsiteY3" fmla="*/ 0 h 2213661"/>
              <a:gd name="connsiteX4" fmla="*/ 0 w 1394251"/>
              <a:gd name="connsiteY4" fmla="*/ 1788604 h 221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251" h="2213661">
                <a:moveTo>
                  <a:pt x="0" y="1788604"/>
                </a:moveTo>
                <a:lnTo>
                  <a:pt x="1093604" y="2213662"/>
                </a:lnTo>
                <a:lnTo>
                  <a:pt x="1394252" y="125708"/>
                </a:lnTo>
                <a:lnTo>
                  <a:pt x="151297" y="0"/>
                </a:lnTo>
                <a:lnTo>
                  <a:pt x="0" y="1788604"/>
                </a:lnTo>
                <a:close/>
              </a:path>
            </a:pathLst>
          </a:cu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AE85A31A-ECC1-491F-8670-1D9C818A5F37}"/>
              </a:ext>
            </a:extLst>
          </p:cNvPr>
          <p:cNvSpPr/>
          <p:nvPr/>
        </p:nvSpPr>
        <p:spPr>
          <a:xfrm>
            <a:off x="9098878" y="3268798"/>
            <a:ext cx="2077862" cy="2256045"/>
          </a:xfrm>
          <a:custGeom>
            <a:avLst/>
            <a:gdLst>
              <a:gd name="connsiteX0" fmla="*/ 1852107 w 2077862"/>
              <a:gd name="connsiteY0" fmla="*/ 0 h 2256045"/>
              <a:gd name="connsiteX1" fmla="*/ 2077862 w 2077862"/>
              <a:gd name="connsiteY1" fmla="*/ 1175271 h 2256045"/>
              <a:gd name="connsiteX2" fmla="*/ 276068 w 2077862"/>
              <a:gd name="connsiteY2" fmla="*/ 2256045 h 2256045"/>
              <a:gd name="connsiteX3" fmla="*/ 0 w 2077862"/>
              <a:gd name="connsiteY3" fmla="*/ 2148717 h 2256045"/>
              <a:gd name="connsiteX4" fmla="*/ 300647 w 2077862"/>
              <a:gd name="connsiteY4" fmla="*/ 60764 h 2256045"/>
              <a:gd name="connsiteX5" fmla="*/ 1852107 w 2077862"/>
              <a:gd name="connsiteY5" fmla="*/ 0 h 225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7862" h="2256045">
                <a:moveTo>
                  <a:pt x="1852107" y="0"/>
                </a:moveTo>
                <a:lnTo>
                  <a:pt x="2077862" y="1175271"/>
                </a:lnTo>
                <a:lnTo>
                  <a:pt x="276068" y="2256045"/>
                </a:lnTo>
                <a:lnTo>
                  <a:pt x="0" y="2148717"/>
                </a:lnTo>
                <a:lnTo>
                  <a:pt x="300647" y="60764"/>
                </a:lnTo>
                <a:lnTo>
                  <a:pt x="1852107" y="0"/>
                </a:ln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  <a:ln w="719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3199CC09-2735-4606-8B5E-9FEB96E67709}"/>
              </a:ext>
            </a:extLst>
          </p:cNvPr>
          <p:cNvSpPr/>
          <p:nvPr/>
        </p:nvSpPr>
        <p:spPr>
          <a:xfrm>
            <a:off x="6363574" y="1175877"/>
            <a:ext cx="4800556" cy="4353657"/>
          </a:xfrm>
          <a:custGeom>
            <a:avLst/>
            <a:gdLst>
              <a:gd name="connsiteX0" fmla="*/ 1765033 w 4800556"/>
              <a:gd name="connsiteY0" fmla="*/ 0 h 4353657"/>
              <a:gd name="connsiteX1" fmla="*/ 0 w 4800556"/>
              <a:gd name="connsiteY1" fmla="*/ 725129 h 4353657"/>
              <a:gd name="connsiteX2" fmla="*/ 251056 w 4800556"/>
              <a:gd name="connsiteY2" fmla="*/ 3285714 h 4353657"/>
              <a:gd name="connsiteX3" fmla="*/ 2998762 w 4800556"/>
              <a:gd name="connsiteY3" fmla="*/ 4353658 h 4353657"/>
              <a:gd name="connsiteX4" fmla="*/ 4800557 w 4800556"/>
              <a:gd name="connsiteY4" fmla="*/ 3272884 h 4353657"/>
              <a:gd name="connsiteX5" fmla="*/ 4260386 w 4800556"/>
              <a:gd name="connsiteY5" fmla="*/ 460738 h 4353657"/>
              <a:gd name="connsiteX6" fmla="*/ 2343191 w 4800556"/>
              <a:gd name="connsiteY6" fmla="*/ 521141 h 4353657"/>
              <a:gd name="connsiteX7" fmla="*/ 1765033 w 4800556"/>
              <a:gd name="connsiteY7" fmla="*/ 0 h 435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0556" h="4353657">
                <a:moveTo>
                  <a:pt x="1765033" y="0"/>
                </a:moveTo>
                <a:lnTo>
                  <a:pt x="0" y="725129"/>
                </a:lnTo>
                <a:lnTo>
                  <a:pt x="251056" y="3285714"/>
                </a:lnTo>
                <a:lnTo>
                  <a:pt x="2998762" y="4353658"/>
                </a:lnTo>
                <a:lnTo>
                  <a:pt x="4800557" y="3272884"/>
                </a:lnTo>
                <a:lnTo>
                  <a:pt x="4260386" y="460738"/>
                </a:lnTo>
                <a:lnTo>
                  <a:pt x="2343191" y="521141"/>
                </a:lnTo>
                <a:lnTo>
                  <a:pt x="1765033" y="0"/>
                </a:lnTo>
                <a:close/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id="{F2F26C1A-F787-4D10-91EE-B567CD3CD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983" y="3079458"/>
            <a:ext cx="4506954" cy="5095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200" b="1" dirty="0" smtClean="0"/>
              <a:t>Dziękujemy</a:t>
            </a:r>
            <a:endParaRPr lang="pl-PL" sz="3200" b="1" dirty="0"/>
          </a:p>
        </p:txBody>
      </p:sp>
      <p:sp>
        <p:nvSpPr>
          <p:cNvPr id="15" name="Prostokąt zaokrąglony 14">
            <a:extLst>
              <a:ext uri="{FF2B5EF4-FFF2-40B4-BE49-F238E27FC236}">
                <a16:creationId xmlns:a16="http://schemas.microsoft.com/office/drawing/2014/main" id="{04ECB45F-0223-44E5-80AB-8CA32A4858E6}"/>
              </a:ext>
            </a:extLst>
          </p:cNvPr>
          <p:cNvSpPr/>
          <p:nvPr/>
        </p:nvSpPr>
        <p:spPr>
          <a:xfrm>
            <a:off x="1503157" y="3079458"/>
            <a:ext cx="100013" cy="509587"/>
          </a:xfrm>
          <a:prstGeom prst="roundRect">
            <a:avLst>
              <a:gd name="adj" fmla="val 357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67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F98CF7-E5EC-4F79-8CCD-0FD39F29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1122364"/>
            <a:ext cx="8889477" cy="820736"/>
          </a:xfrm>
        </p:spPr>
        <p:txBody>
          <a:bodyPr/>
          <a:lstStyle/>
          <a:p>
            <a:r>
              <a:rPr lang="pl-PL" sz="2400" b="1" dirty="0" smtClean="0"/>
              <a:t>Podsumowanie Edycji I</a:t>
            </a:r>
            <a:endParaRPr lang="pl-PL" sz="2400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3B25FD34-4FFE-4765-867D-30BA67473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037913"/>
              </p:ext>
            </p:extLst>
          </p:nvPr>
        </p:nvGraphicFramePr>
        <p:xfrm>
          <a:off x="900222" y="917701"/>
          <a:ext cx="5541659" cy="4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1">
            <a:extLst>
              <a:ext uri="{FF2B5EF4-FFF2-40B4-BE49-F238E27FC236}">
                <a16:creationId xmlns:a16="http://schemas.microsoft.com/office/drawing/2014/main" id="{5F1A0D13-A4FF-48FB-B35B-BEF7584F6DAD}"/>
              </a:ext>
            </a:extLst>
          </p:cNvPr>
          <p:cNvSpPr txBox="1"/>
          <p:nvPr/>
        </p:nvSpPr>
        <p:spPr>
          <a:xfrm>
            <a:off x="1409874" y="3438582"/>
            <a:ext cx="2381250" cy="5544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solidFill>
                  <a:schemeClr val="bg1"/>
                </a:solidFill>
              </a:rPr>
              <a:t>93 288 728 779,63  zł </a:t>
            </a:r>
          </a:p>
        </p:txBody>
      </p:sp>
      <p:sp>
        <p:nvSpPr>
          <p:cNvPr id="9" name="pole tekstowe 1"/>
          <p:cNvSpPr txBox="1"/>
          <p:nvPr/>
        </p:nvSpPr>
        <p:spPr>
          <a:xfrm>
            <a:off x="3966615" y="4320825"/>
            <a:ext cx="2362200" cy="9144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23 887 982 747,95 zł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972329" y="1563904"/>
            <a:ext cx="484575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Założenia</a:t>
            </a:r>
          </a:p>
          <a:p>
            <a:pPr algn="ctr">
              <a:buClr>
                <a:schemeClr val="tx2"/>
              </a:buClr>
            </a:pP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wnioski dla każdego JST:</a:t>
            </a:r>
          </a:p>
          <a:p>
            <a:pPr marL="628650" lvl="1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wniosek bez limitu kwoty</a:t>
            </a:r>
          </a:p>
          <a:p>
            <a:pPr marL="628650" lvl="1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wniosek do kwoty nie wyższej niż 30 mln zł</a:t>
            </a:r>
          </a:p>
          <a:p>
            <a:pPr marL="628650" lvl="1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wniosek do kwoty nie wyższej niż 5 mln </a:t>
            </a:r>
            <a:r>
              <a:rPr lang="pl-PL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zł</a:t>
            </a:r>
          </a:p>
          <a:p>
            <a:pPr>
              <a:buClr>
                <a:schemeClr val="tx2"/>
              </a:buClr>
            </a:pP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</a:pP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Bezzwrotne dofinansowanie </a:t>
            </a: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nawet do 95% wartości </a:t>
            </a: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inwestycji</a:t>
            </a:r>
          </a:p>
          <a:p>
            <a:pPr>
              <a:buClr>
                <a:schemeClr val="tx2"/>
              </a:buClr>
            </a:pPr>
            <a:endParaRPr lang="pl-PL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</a:pP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Minimalny </a:t>
            </a: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poziom udziału własnego 5</a:t>
            </a: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>
              <a:buClr>
                <a:schemeClr val="tx2"/>
              </a:buClr>
            </a:pPr>
            <a:endParaRPr lang="pl-PL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</a:pP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kwalifikowane do 4 priorytetów i 35 obszarów inwestycji</a:t>
            </a:r>
          </a:p>
          <a:p>
            <a:pPr>
              <a:buClr>
                <a:schemeClr val="tx2"/>
              </a:buClr>
            </a:pPr>
            <a:endParaRPr lang="pl-PL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Promesa wstępna</a:t>
            </a:r>
            <a:r>
              <a:rPr lang="pl-P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umożliwia samorządom rozpoczęcie </a:t>
            </a: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procedury przetargowej</a:t>
            </a:r>
          </a:p>
          <a:p>
            <a:endParaRPr lang="pl-PL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5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E9A3B79-E674-4563-AEA4-40B4ADDB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1122364"/>
            <a:ext cx="9171338" cy="795336"/>
          </a:xfrm>
        </p:spPr>
        <p:txBody>
          <a:bodyPr/>
          <a:lstStyle/>
          <a:p>
            <a:r>
              <a:rPr lang="pl-PL" sz="2400" b="1" baseline="0" dirty="0" smtClean="0"/>
              <a:t>Kwota dofinansowania </a:t>
            </a:r>
            <a:r>
              <a:rPr lang="pl-PL" sz="2400" b="1" dirty="0" smtClean="0"/>
              <a:t>w </a:t>
            </a:r>
            <a:r>
              <a:rPr lang="pl-PL" sz="2400" b="1" dirty="0"/>
              <a:t>podziale na województwa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540937598"/>
              </p:ext>
            </p:extLst>
          </p:nvPr>
        </p:nvGraphicFramePr>
        <p:xfrm>
          <a:off x="1677495" y="2354554"/>
          <a:ext cx="9855693" cy="390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9ABDF42C-D198-4D00-903B-06F09A079D47}"/>
              </a:ext>
            </a:extLst>
          </p:cNvPr>
          <p:cNvSpPr txBox="1"/>
          <p:nvPr/>
        </p:nvSpPr>
        <p:spPr>
          <a:xfrm>
            <a:off x="1677495" y="2060991"/>
            <a:ext cx="2560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Dane w </a:t>
            </a:r>
            <a:r>
              <a:rPr lang="pl-PL" sz="1400" dirty="0" smtClean="0">
                <a:solidFill>
                  <a:schemeClr val="bg1"/>
                </a:solidFill>
              </a:rPr>
              <a:t>miliardach </a:t>
            </a:r>
            <a:r>
              <a:rPr lang="pl-PL" sz="1400" dirty="0">
                <a:solidFill>
                  <a:schemeClr val="bg1"/>
                </a:solidFill>
              </a:rPr>
              <a:t>złotych</a:t>
            </a:r>
          </a:p>
        </p:txBody>
      </p:sp>
      <p:sp>
        <p:nvSpPr>
          <p:cNvPr id="6" name="pole tekstowe 1"/>
          <p:cNvSpPr txBox="1"/>
          <p:nvPr/>
        </p:nvSpPr>
        <p:spPr>
          <a:xfrm>
            <a:off x="7042324" y="2096143"/>
            <a:ext cx="2362200" cy="9144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 smtClean="0">
                <a:solidFill>
                  <a:schemeClr val="bg1"/>
                </a:solidFill>
              </a:rPr>
              <a:t>Suma: 23 887 982 747,95 zł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Wykres 34"/>
          <p:cNvGraphicFramePr/>
          <p:nvPr/>
        </p:nvGraphicFramePr>
        <p:xfrm>
          <a:off x="984912" y="5587112"/>
          <a:ext cx="2553137" cy="82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4CC5DE08-7888-4BA0-B6B5-0BBFBA1B1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1122364"/>
            <a:ext cx="10548594" cy="823498"/>
          </a:xfrm>
        </p:spPr>
        <p:txBody>
          <a:bodyPr/>
          <a:lstStyle/>
          <a:p>
            <a:r>
              <a:rPr lang="pl-PL" sz="2400" b="1" dirty="0"/>
              <a:t>Kwota dofinansowania na mieszkańca danego województwa</a:t>
            </a:r>
            <a:endParaRPr lang="pl-PL" sz="24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4265732059"/>
              </p:ext>
            </p:extLst>
          </p:nvPr>
        </p:nvGraphicFramePr>
        <p:xfrm>
          <a:off x="1775381" y="1711277"/>
          <a:ext cx="9757807" cy="487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771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CA7B43-443E-4792-AD4F-4D0F44C2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1122364"/>
            <a:ext cx="10537858" cy="871536"/>
          </a:xfrm>
        </p:spPr>
        <p:txBody>
          <a:bodyPr/>
          <a:lstStyle/>
          <a:p>
            <a:r>
              <a:rPr lang="pl-PL" sz="2400" b="1" baseline="0" dirty="0" smtClean="0"/>
              <a:t>Kwota dofinansowania</a:t>
            </a:r>
            <a:r>
              <a:rPr lang="pl-PL" sz="2400" b="1" dirty="0" smtClean="0"/>
              <a:t> </a:t>
            </a:r>
            <a:r>
              <a:rPr lang="pl-PL" sz="2400" b="1" i="0" u="none" strike="noStrike" baseline="0" dirty="0" smtClean="0">
                <a:effectLst/>
              </a:rPr>
              <a:t>w </a:t>
            </a:r>
            <a:r>
              <a:rPr lang="pl-PL" sz="2400" b="1" i="0" u="none" strike="noStrike" baseline="0" dirty="0">
                <a:effectLst/>
              </a:rPr>
              <a:t>podziale </a:t>
            </a:r>
            <a:r>
              <a:rPr lang="pl-PL" sz="2400" b="1" dirty="0" smtClean="0"/>
              <a:t>na wiodący </a:t>
            </a:r>
            <a:r>
              <a:rPr lang="pl-PL" sz="2400" b="1" baseline="0" dirty="0" smtClean="0"/>
              <a:t>priorytet </a:t>
            </a:r>
            <a:r>
              <a:rPr lang="pl-PL" sz="2400" b="1" baseline="0" dirty="0"/>
              <a:t>inwestycji</a:t>
            </a:r>
            <a:endParaRPr lang="pl-PL" sz="24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3579081347"/>
              </p:ext>
            </p:extLst>
          </p:nvPr>
        </p:nvGraphicFramePr>
        <p:xfrm>
          <a:off x="1527142" y="1530422"/>
          <a:ext cx="10594109" cy="450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01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Wykres 34"/>
          <p:cNvGraphicFramePr/>
          <p:nvPr/>
        </p:nvGraphicFramePr>
        <p:xfrm>
          <a:off x="984912" y="5587112"/>
          <a:ext cx="2553137" cy="82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ytuł 4">
            <a:extLst>
              <a:ext uri="{FF2B5EF4-FFF2-40B4-BE49-F238E27FC236}">
                <a16:creationId xmlns:a16="http://schemas.microsoft.com/office/drawing/2014/main" id="{845E2B5E-9BE9-4EA6-82B5-A49E469A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1122364"/>
            <a:ext cx="10693138" cy="817726"/>
          </a:xfrm>
        </p:spPr>
        <p:txBody>
          <a:bodyPr/>
          <a:lstStyle/>
          <a:p>
            <a:r>
              <a:rPr lang="pl-PL" sz="2400" b="1" dirty="0" smtClean="0"/>
              <a:t>Kwota dofinansowania w </a:t>
            </a:r>
            <a:r>
              <a:rPr lang="pl-PL" sz="2400" b="1" dirty="0"/>
              <a:t>podziale na </a:t>
            </a:r>
            <a:r>
              <a:rPr lang="pl-PL" sz="2400" b="1" dirty="0" smtClean="0"/>
              <a:t>obszar </a:t>
            </a:r>
            <a:r>
              <a:rPr lang="pl-PL" sz="2400" b="1" dirty="0"/>
              <a:t>inwestycji</a:t>
            </a:r>
            <a:endParaRPr lang="pl-PL" sz="24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B3A091B8-73E6-4592-8B48-7EB4C6AD5EC8}" type="slidenum">
              <a:rPr lang="pl-PL" smtClean="0"/>
              <a:t>6</a:t>
            </a:fld>
            <a:endParaRPr lang="pl-PL" dirty="0"/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270569894"/>
              </p:ext>
            </p:extLst>
          </p:nvPr>
        </p:nvGraphicFramePr>
        <p:xfrm>
          <a:off x="1774825" y="2368768"/>
          <a:ext cx="9766358" cy="375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9ABDF42C-D198-4D00-903B-06F09A079D47}"/>
              </a:ext>
            </a:extLst>
          </p:cNvPr>
          <p:cNvSpPr txBox="1"/>
          <p:nvPr/>
        </p:nvSpPr>
        <p:spPr>
          <a:xfrm>
            <a:off x="1677495" y="2060991"/>
            <a:ext cx="2560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Dane w </a:t>
            </a:r>
            <a:r>
              <a:rPr lang="pl-PL" sz="1400" dirty="0" smtClean="0">
                <a:solidFill>
                  <a:schemeClr val="bg1"/>
                </a:solidFill>
              </a:rPr>
              <a:t>miliardach </a:t>
            </a:r>
            <a:r>
              <a:rPr lang="pl-PL" sz="1400" dirty="0">
                <a:solidFill>
                  <a:schemeClr val="bg1"/>
                </a:solidFill>
              </a:rPr>
              <a:t>złotych</a:t>
            </a:r>
          </a:p>
        </p:txBody>
      </p:sp>
    </p:spTree>
    <p:extLst>
      <p:ext uri="{BB962C8B-B14F-4D97-AF65-F5344CB8AC3E}">
        <p14:creationId xmlns:p14="http://schemas.microsoft.com/office/powerpoint/2010/main" val="37221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Wykres 34"/>
          <p:cNvGraphicFramePr/>
          <p:nvPr/>
        </p:nvGraphicFramePr>
        <p:xfrm>
          <a:off x="984912" y="5587112"/>
          <a:ext cx="2553137" cy="82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ytuł 5">
            <a:extLst>
              <a:ext uri="{FF2B5EF4-FFF2-40B4-BE49-F238E27FC236}">
                <a16:creationId xmlns:a16="http://schemas.microsoft.com/office/drawing/2014/main" id="{BBCA7B43-443E-4792-AD4F-4D0F44C2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1109664"/>
            <a:ext cx="10537858" cy="871536"/>
          </a:xfrm>
        </p:spPr>
        <p:txBody>
          <a:bodyPr/>
          <a:lstStyle/>
          <a:p>
            <a:r>
              <a:rPr lang="pl-PL" sz="2400" b="1" dirty="0" smtClean="0"/>
              <a:t>Okres realizacji inwestycji</a:t>
            </a:r>
            <a:endParaRPr lang="pl-PL" sz="2400" b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722579237"/>
              </p:ext>
            </p:extLst>
          </p:nvPr>
        </p:nvGraphicFramePr>
        <p:xfrm>
          <a:off x="305227" y="1109664"/>
          <a:ext cx="11478016" cy="655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3538049" y="2174816"/>
            <a:ext cx="4105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</a:lstStyle>
          <a:p>
            <a:r>
              <a:rPr lang="pl-PL" sz="2000" dirty="0" smtClean="0">
                <a:solidFill>
                  <a:schemeClr val="bg1"/>
                </a:solidFill>
              </a:rPr>
              <a:t>Liczba wniosków: 4040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ABDF42C-D198-4D00-903B-06F09A079D47}"/>
              </a:ext>
            </a:extLst>
          </p:cNvPr>
          <p:cNvSpPr txBox="1"/>
          <p:nvPr/>
        </p:nvSpPr>
        <p:spPr>
          <a:xfrm>
            <a:off x="1677495" y="2051466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Miliony złotych</a:t>
            </a:r>
          </a:p>
        </p:txBody>
      </p:sp>
      <p:graphicFrame>
        <p:nvGraphicFramePr>
          <p:cNvPr id="6" name="Wykres 5"/>
          <p:cNvGraphicFramePr/>
          <p:nvPr>
            <p:extLst/>
          </p:nvPr>
        </p:nvGraphicFramePr>
        <p:xfrm>
          <a:off x="446809" y="2317174"/>
          <a:ext cx="11086379" cy="356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ytuł 2">
            <a:extLst>
              <a:ext uri="{FF2B5EF4-FFF2-40B4-BE49-F238E27FC236}">
                <a16:creationId xmlns:a16="http://schemas.microsoft.com/office/drawing/2014/main" id="{0E9A3B79-E674-4563-AEA4-40B4ADDB4245}"/>
              </a:ext>
            </a:extLst>
          </p:cNvPr>
          <p:cNvSpPr txBox="1">
            <a:spLocks/>
          </p:cNvSpPr>
          <p:nvPr/>
        </p:nvSpPr>
        <p:spPr>
          <a:xfrm>
            <a:off x="6293105" y="2205354"/>
            <a:ext cx="4688931" cy="795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latin typeface="Arial Black" panose="020B0A04020102020204" pitchFamily="34" charset="0"/>
              </a:rPr>
              <a:t>Suma: </a:t>
            </a:r>
            <a:r>
              <a:rPr lang="pl-PL" sz="1600" b="1" dirty="0"/>
              <a:t>1 041 695 766,32 </a:t>
            </a:r>
            <a:r>
              <a:rPr lang="pl-PL" sz="1600" b="1" dirty="0" smtClean="0"/>
              <a:t>zł</a:t>
            </a:r>
            <a:endParaRPr lang="pl-PL" sz="1600" b="1" dirty="0">
              <a:latin typeface="Arial Black" panose="020B0A04020102020204" pitchFamily="34" charset="0"/>
            </a:endParaRPr>
          </a:p>
        </p:txBody>
      </p:sp>
      <p:sp>
        <p:nvSpPr>
          <p:cNvPr id="8" name="Tytuł 2">
            <a:extLst>
              <a:ext uri="{FF2B5EF4-FFF2-40B4-BE49-F238E27FC236}">
                <a16:creationId xmlns:a16="http://schemas.microsoft.com/office/drawing/2014/main" id="{0E9A3B79-E674-4563-AEA4-40B4ADDB4245}"/>
              </a:ext>
            </a:extLst>
          </p:cNvPr>
          <p:cNvSpPr txBox="1">
            <a:spLocks/>
          </p:cNvSpPr>
          <p:nvPr/>
        </p:nvSpPr>
        <p:spPr>
          <a:xfrm>
            <a:off x="1607498" y="1036105"/>
            <a:ext cx="9171338" cy="795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latin typeface="Arial Black" panose="020B0A04020102020204" pitchFamily="34" charset="0"/>
              </a:rPr>
              <a:t>Kwota dofinansowania w podziale na obszary inwestycji dla województwa zachodniopomorskiego</a:t>
            </a:r>
            <a:endParaRPr lang="pl-PL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ABDF42C-D198-4D00-903B-06F09A079D47}"/>
              </a:ext>
            </a:extLst>
          </p:cNvPr>
          <p:cNvSpPr txBox="1"/>
          <p:nvPr/>
        </p:nvSpPr>
        <p:spPr>
          <a:xfrm>
            <a:off x="1677495" y="2060991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Miliony złotych</a:t>
            </a:r>
          </a:p>
        </p:txBody>
      </p:sp>
      <p:graphicFrame>
        <p:nvGraphicFramePr>
          <p:cNvPr id="7" name="Wykres 6"/>
          <p:cNvGraphicFramePr/>
          <p:nvPr>
            <p:extLst/>
          </p:nvPr>
        </p:nvGraphicFramePr>
        <p:xfrm>
          <a:off x="407624" y="1542362"/>
          <a:ext cx="11125564" cy="481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ytuł 2">
            <a:extLst>
              <a:ext uri="{FF2B5EF4-FFF2-40B4-BE49-F238E27FC236}">
                <a16:creationId xmlns:a16="http://schemas.microsoft.com/office/drawing/2014/main" id="{0E9A3B79-E674-4563-AEA4-40B4ADDB4245}"/>
              </a:ext>
            </a:extLst>
          </p:cNvPr>
          <p:cNvSpPr txBox="1">
            <a:spLocks/>
          </p:cNvSpPr>
          <p:nvPr/>
        </p:nvSpPr>
        <p:spPr>
          <a:xfrm>
            <a:off x="1677495" y="1122364"/>
            <a:ext cx="9171338" cy="795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latin typeface="Arial Black" panose="020B0A04020102020204" pitchFamily="34" charset="0"/>
              </a:rPr>
              <a:t>Kwoty dofinansowania w podziale na powiaty dla  województwa zachodniopomorskiego</a:t>
            </a:r>
            <a:endParaRPr lang="pl-PL" sz="2400" dirty="0">
              <a:latin typeface="Arial Black" panose="020B0A04020102020204" pitchFamily="34" charset="0"/>
            </a:endParaRPr>
          </a:p>
        </p:txBody>
      </p:sp>
      <p:sp>
        <p:nvSpPr>
          <p:cNvPr id="9" name="pole tekstowe 1"/>
          <p:cNvSpPr txBox="1"/>
          <p:nvPr/>
        </p:nvSpPr>
        <p:spPr>
          <a:xfrm>
            <a:off x="6660365" y="6548136"/>
            <a:ext cx="4953457" cy="4571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 smtClean="0">
                <a:solidFill>
                  <a:schemeClr val="bg1"/>
                </a:solidFill>
              </a:rPr>
              <a:t>*Inwestycje realizowane na poziomie województw, miast na prawach powiatu oraz związków JST</a:t>
            </a:r>
            <a:endParaRPr lang="pl-PL" sz="800" dirty="0">
              <a:solidFill>
                <a:schemeClr val="bg1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olski ład">
      <a:dk1>
        <a:sysClr val="windowText" lastClr="000000"/>
      </a:dk1>
      <a:lt1>
        <a:sysClr val="window" lastClr="FFFFFF"/>
      </a:lt1>
      <a:dk2>
        <a:srgbClr val="0D2570"/>
      </a:dk2>
      <a:lt2>
        <a:srgbClr val="CA1F38"/>
      </a:lt2>
      <a:accent1>
        <a:srgbClr val="2D60A9"/>
      </a:accent1>
      <a:accent2>
        <a:srgbClr val="6B9CD0"/>
      </a:accent2>
      <a:accent3>
        <a:srgbClr val="E52569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74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GK">
    <a:dk1>
      <a:sysClr val="windowText" lastClr="000000"/>
    </a:dk1>
    <a:lt1>
      <a:sysClr val="window" lastClr="FFFFFF"/>
    </a:lt1>
    <a:dk2>
      <a:srgbClr val="DA2038"/>
    </a:dk2>
    <a:lt2>
      <a:srgbClr val="CCCCCC"/>
    </a:lt2>
    <a:accent1>
      <a:srgbClr val="DA2038"/>
    </a:accent1>
    <a:accent2>
      <a:srgbClr val="B72033"/>
    </a:accent2>
    <a:accent3>
      <a:srgbClr val="767E84"/>
    </a:accent3>
    <a:accent4>
      <a:srgbClr val="E31E36"/>
    </a:accent4>
    <a:accent5>
      <a:srgbClr val="CCCCCC"/>
    </a:accent5>
    <a:accent6>
      <a:srgbClr val="000000"/>
    </a:accent6>
    <a:hlink>
      <a:srgbClr val="0000FF"/>
    </a:hlink>
    <a:folHlink>
      <a:srgbClr val="767E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GK">
    <a:dk1>
      <a:sysClr val="windowText" lastClr="000000"/>
    </a:dk1>
    <a:lt1>
      <a:sysClr val="window" lastClr="FFFFFF"/>
    </a:lt1>
    <a:dk2>
      <a:srgbClr val="DA2038"/>
    </a:dk2>
    <a:lt2>
      <a:srgbClr val="CCCCCC"/>
    </a:lt2>
    <a:accent1>
      <a:srgbClr val="DA2038"/>
    </a:accent1>
    <a:accent2>
      <a:srgbClr val="B72033"/>
    </a:accent2>
    <a:accent3>
      <a:srgbClr val="767E84"/>
    </a:accent3>
    <a:accent4>
      <a:srgbClr val="E31E36"/>
    </a:accent4>
    <a:accent5>
      <a:srgbClr val="CCCCCC"/>
    </a:accent5>
    <a:accent6>
      <a:srgbClr val="000000"/>
    </a:accent6>
    <a:hlink>
      <a:srgbClr val="0000FF"/>
    </a:hlink>
    <a:folHlink>
      <a:srgbClr val="767E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GK">
    <a:dk1>
      <a:sysClr val="windowText" lastClr="000000"/>
    </a:dk1>
    <a:lt1>
      <a:sysClr val="window" lastClr="FFFFFF"/>
    </a:lt1>
    <a:dk2>
      <a:srgbClr val="DA2038"/>
    </a:dk2>
    <a:lt2>
      <a:srgbClr val="CCCCCC"/>
    </a:lt2>
    <a:accent1>
      <a:srgbClr val="DA2038"/>
    </a:accent1>
    <a:accent2>
      <a:srgbClr val="B72033"/>
    </a:accent2>
    <a:accent3>
      <a:srgbClr val="767E84"/>
    </a:accent3>
    <a:accent4>
      <a:srgbClr val="E31E36"/>
    </a:accent4>
    <a:accent5>
      <a:srgbClr val="CCCCCC"/>
    </a:accent5>
    <a:accent6>
      <a:srgbClr val="000000"/>
    </a:accent6>
    <a:hlink>
      <a:srgbClr val="0000FF"/>
    </a:hlink>
    <a:folHlink>
      <a:srgbClr val="767E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481</Words>
  <Application>Microsoft Office PowerPoint</Application>
  <PresentationFormat>Panoramiczny</PresentationFormat>
  <Paragraphs>121</Paragraphs>
  <Slides>16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Poppins SemiBold</vt:lpstr>
      <vt:lpstr>Arial Black</vt:lpstr>
      <vt:lpstr>Poppins ExtraBold</vt:lpstr>
      <vt:lpstr>Arial</vt:lpstr>
      <vt:lpstr>Poppins</vt:lpstr>
      <vt:lpstr>Calibri</vt:lpstr>
      <vt:lpstr>Wingdings</vt:lpstr>
      <vt:lpstr>Motyw pakietu Office</vt:lpstr>
      <vt:lpstr>Rządowy Fundusz Polski Ład  Program Inwestycji Strategicznych</vt:lpstr>
      <vt:lpstr>Podsumowanie Edycji I</vt:lpstr>
      <vt:lpstr>Kwota dofinansowania w podziale na województwa  </vt:lpstr>
      <vt:lpstr>Kwota dofinansowania na mieszkańca danego województwa</vt:lpstr>
      <vt:lpstr>Kwota dofinansowania w podziale na wiodący priorytet inwestycji</vt:lpstr>
      <vt:lpstr>Kwota dofinansowania w podziale na obszar inwestycji</vt:lpstr>
      <vt:lpstr>Okres realizacji inwestycji</vt:lpstr>
      <vt:lpstr>Prezentacja programu PowerPoint</vt:lpstr>
      <vt:lpstr>Prezentacja programu PowerPoint</vt:lpstr>
      <vt:lpstr>Okres realizacji inwestycji objętych dofinansowaniem w województwie zachodniopomorskim</vt:lpstr>
      <vt:lpstr>Prezentacja programu PowerPoint</vt:lpstr>
      <vt:lpstr>Prezentacja programu PowerPoint</vt:lpstr>
      <vt:lpstr>Założenia dla kolejnych edycji  Planowany termin realizacji naboru listopad- grudzień 2021 </vt:lpstr>
      <vt:lpstr>Założenia dla kolejnych edycji  Planowany termin realizacji naboru listopad- grudzień 2021 </vt:lpstr>
      <vt:lpstr>Wsparcie dla JST w zakresie Rządowego Funduszu Polski Ład: Programu Inwestycji Strategicznych</vt:lpstr>
      <vt:lpstr>Prezentacja programu PowerPoint</vt:lpstr>
    </vt:vector>
  </TitlesOfParts>
  <Company>Kancelaria Prezesa Rady Ministrow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Haber Andrzej</dc:creator>
  <cp:lastModifiedBy>Wydra, Karolina</cp:lastModifiedBy>
  <cp:revision>140</cp:revision>
  <cp:lastPrinted>2021-10-25T14:36:12Z</cp:lastPrinted>
  <dcterms:created xsi:type="dcterms:W3CDTF">2021-06-19T23:23:27Z</dcterms:created>
  <dcterms:modified xsi:type="dcterms:W3CDTF">2021-11-04T07:57:41Z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2e05055-e449-4922-9b24-eaf69810da98_Enabled">
    <vt:lpwstr>true</vt:lpwstr>
  </property>
  <property fmtid="{D5CDD505-2E9C-101B-9397-08002B2CF9AE}" pid="3" name="MSIP_Label_e2e05055-e449-4922-9b24-eaf69810da98_SetDate">
    <vt:lpwstr>2021-10-25T09:04:50Z</vt:lpwstr>
  </property>
  <property fmtid="{D5CDD505-2E9C-101B-9397-08002B2CF9AE}" pid="4" name="MSIP_Label_e2e05055-e449-4922-9b24-eaf69810da98_Method">
    <vt:lpwstr>Privileged</vt:lpwstr>
  </property>
  <property fmtid="{D5CDD505-2E9C-101B-9397-08002B2CF9AE}" pid="5" name="MSIP_Label_e2e05055-e449-4922-9b24-eaf69810da98_Name">
    <vt:lpwstr>e2e05055-e449-4922-9b24-eaf69810da98</vt:lpwstr>
  </property>
  <property fmtid="{D5CDD505-2E9C-101B-9397-08002B2CF9AE}" pid="6" name="MSIP_Label_e2e05055-e449-4922-9b24-eaf69810da98_SiteId">
    <vt:lpwstr>29bb5b9c-200a-4906-89ef-c651c86ab301</vt:lpwstr>
  </property>
  <property fmtid="{D5CDD505-2E9C-101B-9397-08002B2CF9AE}" pid="7" name="MSIP_Label_e2e05055-e449-4922-9b24-eaf69810da98_ActionId">
    <vt:lpwstr>c4c8cc0a-7596-4f52-a28f-8869bd074c70</vt:lpwstr>
  </property>
  <property fmtid="{D5CDD505-2E9C-101B-9397-08002B2CF9AE}" pid="8" name="MSIP_Label_e2e05055-e449-4922-9b24-eaf69810da98_ContentBits">
    <vt:lpwstr>0</vt:lpwstr>
  </property>
</Properties>
</file>