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62" r:id="rId2"/>
    <p:sldId id="614" r:id="rId3"/>
    <p:sldId id="609" r:id="rId4"/>
    <p:sldId id="610" r:id="rId5"/>
    <p:sldId id="592" r:id="rId6"/>
    <p:sldId id="611" r:id="rId7"/>
    <p:sldId id="613" r:id="rId8"/>
    <p:sldId id="612" r:id="rId9"/>
    <p:sldId id="615" r:id="rId10"/>
    <p:sldId id="583" r:id="rId11"/>
    <p:sldId id="616" r:id="rId12"/>
    <p:sldId id="618" r:id="rId13"/>
    <p:sldId id="589" r:id="rId14"/>
    <p:sldId id="508" r:id="rId15"/>
    <p:sldId id="617" r:id="rId16"/>
    <p:sldId id="585" r:id="rId17"/>
    <p:sldId id="587" r:id="rId18"/>
    <p:sldId id="543" r:id="rId19"/>
    <p:sldId id="623" r:id="rId20"/>
    <p:sldId id="619" r:id="rId21"/>
    <p:sldId id="622" r:id="rId22"/>
    <p:sldId id="533" r:id="rId23"/>
  </p:sldIdLst>
  <p:sldSz cx="12192000" cy="6858000"/>
  <p:notesSz cx="6735763" cy="98663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FE4"/>
    <a:srgbClr val="00CCFF"/>
    <a:srgbClr val="283470"/>
    <a:srgbClr val="DBEEF4"/>
    <a:srgbClr val="F79646"/>
    <a:srgbClr val="FF0000"/>
    <a:srgbClr val="00B150"/>
    <a:srgbClr val="0BB458"/>
    <a:srgbClr val="A2B2C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2" autoAdjust="0"/>
    <p:restoredTop sz="95268" autoAdjust="0"/>
  </p:normalViewPr>
  <p:slideViewPr>
    <p:cSldViewPr snapToGrid="0">
      <p:cViewPr varScale="1">
        <p:scale>
          <a:sx n="83" d="100"/>
          <a:sy n="83" d="100"/>
        </p:scale>
        <p:origin x="211" y="4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cin%20(work)\PS2020+%20i%20KPO\_proces%20wlaczania\2021-11%20podsumowanie%20pre-konsultacji\Lista%20podmiot&#243;w_uwag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cin%20(work)\PS2020+%20i%20KPO\_proces%20wlaczania\2021-11%20podsumowanie%20pre-konsultacji\Lista%20podmiot&#243;w_uwag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cin%20(work)\PS2020+%20i%20KPO\_proces%20wlaczania\2021-08-30%20forum%20samorzadowe\prezentacja%20-%20materialy\FEPZ_podzial_alokacj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7-4FB5-A825-4131A1D0CE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7-4FB5-A825-4131A1D0CE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B7-4FB5-A825-4131A1D0CE2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B7-4FB5-A825-4131A1D0CE2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B7-4FB5-A825-4131A1D0CE2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B7-4FB5-A825-4131A1D0CE26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B7-4FB5-A825-4131A1D0CE26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B7-4FB5-A825-4131A1D0CE26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5B7-4FB5-A825-4131A1D0CE26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5B7-4FB5-A825-4131A1D0CE2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5B7-4FB5-A825-4131A1D0CE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5B7-4FB5-A825-4131A1D0CE2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5B7-4FB5-A825-4131A1D0CE2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5B7-4FB5-A825-4131A1D0CE2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5B7-4FB5-A825-4131A1D0C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'Uwagi wg Osi'!$A$57:$C$66</c:f>
              <c:multiLvlStrCache>
                <c:ptCount val="10"/>
                <c:lvl>
                  <c:pt idx="0">
                    <c:v>50</c:v>
                  </c:pt>
                  <c:pt idx="1">
                    <c:v>51</c:v>
                  </c:pt>
                  <c:pt idx="2">
                    <c:v>12</c:v>
                  </c:pt>
                  <c:pt idx="3">
                    <c:v>10</c:v>
                  </c:pt>
                  <c:pt idx="4">
                    <c:v>56</c:v>
                  </c:pt>
                  <c:pt idx="5">
                    <c:v>125</c:v>
                  </c:pt>
                  <c:pt idx="6">
                    <c:v>13</c:v>
                  </c:pt>
                  <c:pt idx="7">
                    <c:v>1</c:v>
                  </c:pt>
                  <c:pt idx="8">
                    <c:v>13</c:v>
                  </c:pt>
                  <c:pt idx="9">
                    <c:v>39</c:v>
                  </c:pt>
                </c:lvl>
                <c:lvl>
                  <c:pt idx="0">
                    <c:v>OP1. Przedsiębiorcze Pomorze Zachodnie</c:v>
                  </c:pt>
                  <c:pt idx="1">
                    <c:v>OP2.  Zielone Pomorze Zachodnie</c:v>
                  </c:pt>
                  <c:pt idx="2">
                    <c:v>OP3. Mobilne Pomorze Zachodnie </c:v>
                  </c:pt>
                  <c:pt idx="3">
                    <c:v>OP 4. Połączone Pomorze Zachodnie</c:v>
                  </c:pt>
                  <c:pt idx="4">
                    <c:v>OP 5. Przyjazne mieszkańcom Pomorze Zachodnie</c:v>
                  </c:pt>
                  <c:pt idx="5">
                    <c:v>OP 6. Aktywne Pomorze Zachodnie</c:v>
                  </c:pt>
                  <c:pt idx="6">
                    <c:v>OP. 7 Uspołecznione Pomorze Zachodnie</c:v>
                  </c:pt>
                  <c:pt idx="7">
                    <c:v>Pomoc techniczna</c:v>
                  </c:pt>
                  <c:pt idx="8">
                    <c:v>uwagi do stategii</c:v>
                  </c:pt>
                  <c:pt idx="9">
                    <c:v>uwagi ogólne</c:v>
                  </c:pt>
                </c:lvl>
              </c:multiLvlStrCache>
            </c:multiLvlStrRef>
          </c:cat>
          <c:val>
            <c:numRef>
              <c:f>'Uwagi wg Osi'!$C$57:$C$66</c:f>
              <c:numCache>
                <c:formatCode>General</c:formatCode>
                <c:ptCount val="10"/>
                <c:pt idx="0">
                  <c:v>50</c:v>
                </c:pt>
                <c:pt idx="1">
                  <c:v>51</c:v>
                </c:pt>
                <c:pt idx="2">
                  <c:v>12</c:v>
                </c:pt>
                <c:pt idx="3">
                  <c:v>10</c:v>
                </c:pt>
                <c:pt idx="4">
                  <c:v>56</c:v>
                </c:pt>
                <c:pt idx="5">
                  <c:v>125</c:v>
                </c:pt>
                <c:pt idx="6">
                  <c:v>13</c:v>
                </c:pt>
                <c:pt idx="7">
                  <c:v>1</c:v>
                </c:pt>
                <c:pt idx="8">
                  <c:v>13</c:v>
                </c:pt>
                <c:pt idx="9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5B7-4FB5-A825-4131A1D0CE2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latin typeface="Myriad Pro" panose="020B0503030403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'Uwagi wg Osi'!$C$76</c:f>
              <c:strCache>
                <c:ptCount val="1"/>
                <c:pt idx="0">
                  <c:v>jst, samorządy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'Uwagi wg Osi'!$A$77:$B$83</c:f>
              <c:multiLvlStrCache>
                <c:ptCount val="7"/>
                <c:lvl>
                  <c:pt idx="0">
                    <c:v>Przedsiębiorcze Pomorze Zachodnie</c:v>
                  </c:pt>
                  <c:pt idx="1">
                    <c:v> Zielone Pomorze Zachodnie</c:v>
                  </c:pt>
                  <c:pt idx="2">
                    <c:v>Mobilne Pomorze Zachodnie </c:v>
                  </c:pt>
                  <c:pt idx="3">
                    <c:v>Połączone Pomorze Zachodnie</c:v>
                  </c:pt>
                  <c:pt idx="4">
                    <c:v> Przyjazne mieszkańcom Pomorze Zachodnie</c:v>
                  </c:pt>
                  <c:pt idx="5">
                    <c:v>Aktywne Pomorze Zachodnie</c:v>
                  </c:pt>
                  <c:pt idx="6">
                    <c:v>Uspołecznione Pomorze Zachodnie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</c:lvl>
              </c:multiLvlStrCache>
            </c:multiLvlStrRef>
          </c:cat>
          <c:val>
            <c:numRef>
              <c:f>'Uwagi wg Osi'!$C$77:$C$83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F-41AD-91BE-DD85E181C33A}"/>
            </c:ext>
          </c:extLst>
        </c:ser>
        <c:ser>
          <c:idx val="1"/>
          <c:order val="1"/>
          <c:tx>
            <c:strRef>
              <c:f>'Uwagi wg Osi'!$D$76</c:f>
              <c:strCache>
                <c:ptCount val="1"/>
                <c:pt idx="0">
                  <c:v>administracja rządowa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'Uwagi wg Osi'!$A$77:$B$83</c:f>
              <c:multiLvlStrCache>
                <c:ptCount val="7"/>
                <c:lvl>
                  <c:pt idx="0">
                    <c:v>Przedsiębiorcze Pomorze Zachodnie</c:v>
                  </c:pt>
                  <c:pt idx="1">
                    <c:v> Zielone Pomorze Zachodnie</c:v>
                  </c:pt>
                  <c:pt idx="2">
                    <c:v>Mobilne Pomorze Zachodnie </c:v>
                  </c:pt>
                  <c:pt idx="3">
                    <c:v>Połączone Pomorze Zachodnie</c:v>
                  </c:pt>
                  <c:pt idx="4">
                    <c:v> Przyjazne mieszkańcom Pomorze Zachodnie</c:v>
                  </c:pt>
                  <c:pt idx="5">
                    <c:v>Aktywne Pomorze Zachodnie</c:v>
                  </c:pt>
                  <c:pt idx="6">
                    <c:v>Uspołecznione Pomorze Zachodnie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</c:lvl>
              </c:multiLvlStrCache>
            </c:multiLvlStrRef>
          </c:cat>
          <c:val>
            <c:numRef>
              <c:f>'Uwagi wg Osi'!$D$77:$D$83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AF-41AD-91BE-DD85E181C33A}"/>
            </c:ext>
          </c:extLst>
        </c:ser>
        <c:ser>
          <c:idx val="2"/>
          <c:order val="2"/>
          <c:tx>
            <c:strRef>
              <c:f>'Uwagi wg Osi'!$E$76</c:f>
              <c:strCache>
                <c:ptCount val="1"/>
                <c:pt idx="0">
                  <c:v>NGO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'Uwagi wg Osi'!$A$77:$B$83</c:f>
              <c:multiLvlStrCache>
                <c:ptCount val="7"/>
                <c:lvl>
                  <c:pt idx="0">
                    <c:v>Przedsiębiorcze Pomorze Zachodnie</c:v>
                  </c:pt>
                  <c:pt idx="1">
                    <c:v> Zielone Pomorze Zachodnie</c:v>
                  </c:pt>
                  <c:pt idx="2">
                    <c:v>Mobilne Pomorze Zachodnie </c:v>
                  </c:pt>
                  <c:pt idx="3">
                    <c:v>Połączone Pomorze Zachodnie</c:v>
                  </c:pt>
                  <c:pt idx="4">
                    <c:v> Przyjazne mieszkańcom Pomorze Zachodnie</c:v>
                  </c:pt>
                  <c:pt idx="5">
                    <c:v>Aktywne Pomorze Zachodnie</c:v>
                  </c:pt>
                  <c:pt idx="6">
                    <c:v>Uspołecznione Pomorze Zachodnie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</c:lvl>
              </c:multiLvlStrCache>
            </c:multiLvlStrRef>
          </c:cat>
          <c:val>
            <c:numRef>
              <c:f>'Uwagi wg Osi'!$E$77:$E$83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AF-41AD-91BE-DD85E181C33A}"/>
            </c:ext>
          </c:extLst>
        </c:ser>
        <c:ser>
          <c:idx val="3"/>
          <c:order val="3"/>
          <c:tx>
            <c:strRef>
              <c:f>'Uwagi wg Osi'!$F$76</c:f>
              <c:strCache>
                <c:ptCount val="1"/>
                <c:pt idx="0">
                  <c:v>Klastry, IOB, uczelnie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'Uwagi wg Osi'!$A$77:$B$83</c:f>
              <c:multiLvlStrCache>
                <c:ptCount val="7"/>
                <c:lvl>
                  <c:pt idx="0">
                    <c:v>Przedsiębiorcze Pomorze Zachodnie</c:v>
                  </c:pt>
                  <c:pt idx="1">
                    <c:v> Zielone Pomorze Zachodnie</c:v>
                  </c:pt>
                  <c:pt idx="2">
                    <c:v>Mobilne Pomorze Zachodnie </c:v>
                  </c:pt>
                  <c:pt idx="3">
                    <c:v>Połączone Pomorze Zachodnie</c:v>
                  </c:pt>
                  <c:pt idx="4">
                    <c:v> Przyjazne mieszkańcom Pomorze Zachodnie</c:v>
                  </c:pt>
                  <c:pt idx="5">
                    <c:v>Aktywne Pomorze Zachodnie</c:v>
                  </c:pt>
                  <c:pt idx="6">
                    <c:v>Uspołecznione Pomorze Zachodnie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</c:lvl>
              </c:multiLvlStrCache>
            </c:multiLvlStrRef>
          </c:cat>
          <c:val>
            <c:numRef>
              <c:f>'Uwagi wg Osi'!$F$77:$F$83</c:f>
              <c:numCache>
                <c:formatCode>General</c:formatCode>
                <c:ptCount val="7"/>
                <c:pt idx="0">
                  <c:v>8</c:v>
                </c:pt>
                <c:pt idx="1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AF-41AD-91BE-DD85E181C33A}"/>
            </c:ext>
          </c:extLst>
        </c:ser>
        <c:ser>
          <c:idx val="4"/>
          <c:order val="4"/>
          <c:tx>
            <c:strRef>
              <c:f>'Uwagi wg Osi'!$G$76</c:f>
              <c:strCache>
                <c:ptCount val="1"/>
                <c:pt idx="0">
                  <c:v>spółki komunalne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'Uwagi wg Osi'!$A$77:$B$83</c:f>
              <c:multiLvlStrCache>
                <c:ptCount val="7"/>
                <c:lvl>
                  <c:pt idx="0">
                    <c:v>Przedsiębiorcze Pomorze Zachodnie</c:v>
                  </c:pt>
                  <c:pt idx="1">
                    <c:v> Zielone Pomorze Zachodnie</c:v>
                  </c:pt>
                  <c:pt idx="2">
                    <c:v>Mobilne Pomorze Zachodnie </c:v>
                  </c:pt>
                  <c:pt idx="3">
                    <c:v>Połączone Pomorze Zachodnie</c:v>
                  </c:pt>
                  <c:pt idx="4">
                    <c:v> Przyjazne mieszkańcom Pomorze Zachodnie</c:v>
                  </c:pt>
                  <c:pt idx="5">
                    <c:v>Aktywne Pomorze Zachodnie</c:v>
                  </c:pt>
                  <c:pt idx="6">
                    <c:v>Uspołecznione Pomorze Zachodnie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</c:lvl>
              </c:multiLvlStrCache>
            </c:multiLvlStrRef>
          </c:cat>
          <c:val>
            <c:numRef>
              <c:f>'Uwagi wg Osi'!$G$77:$G$83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AF-41AD-91BE-DD85E181C33A}"/>
            </c:ext>
          </c:extLst>
        </c:ser>
        <c:ser>
          <c:idx val="5"/>
          <c:order val="5"/>
          <c:tx>
            <c:strRef>
              <c:f>'Uwagi wg Osi'!$H$76</c:f>
              <c:strCache>
                <c:ptCount val="1"/>
                <c:pt idx="0">
                  <c:v>członkowie KM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'Uwagi wg Osi'!$A$77:$B$83</c:f>
              <c:multiLvlStrCache>
                <c:ptCount val="7"/>
                <c:lvl>
                  <c:pt idx="0">
                    <c:v>Przedsiębiorcze Pomorze Zachodnie</c:v>
                  </c:pt>
                  <c:pt idx="1">
                    <c:v> Zielone Pomorze Zachodnie</c:v>
                  </c:pt>
                  <c:pt idx="2">
                    <c:v>Mobilne Pomorze Zachodnie </c:v>
                  </c:pt>
                  <c:pt idx="3">
                    <c:v>Połączone Pomorze Zachodnie</c:v>
                  </c:pt>
                  <c:pt idx="4">
                    <c:v> Przyjazne mieszkańcom Pomorze Zachodnie</c:v>
                  </c:pt>
                  <c:pt idx="5">
                    <c:v>Aktywne Pomorze Zachodnie</c:v>
                  </c:pt>
                  <c:pt idx="6">
                    <c:v>Uspołecznione Pomorze Zachodnie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</c:lvl>
              </c:multiLvlStrCache>
            </c:multiLvlStrRef>
          </c:cat>
          <c:val>
            <c:numRef>
              <c:f>'Uwagi wg Osi'!$H$77:$H$83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AF-41AD-91BE-DD85E181C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693824"/>
        <c:axId val="97324416"/>
      </c:barChart>
      <c:catAx>
        <c:axId val="39693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pl-PL"/>
          </a:p>
        </c:txPr>
        <c:crossAx val="97324416"/>
        <c:crosses val="autoZero"/>
        <c:auto val="1"/>
        <c:lblAlgn val="ctr"/>
        <c:lblOffset val="100"/>
        <c:noMultiLvlLbl val="0"/>
      </c:catAx>
      <c:valAx>
        <c:axId val="9732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pl-PL"/>
          </a:p>
        </c:txPr>
        <c:crossAx val="3969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latin typeface="Myriad Pro" panose="020B0503030403020204" pitchFamily="34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0"/>
      <c:perspective val="6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415633202099738"/>
          <c:y val="6.4066631125819298E-2"/>
          <c:w val="0.46265346821293102"/>
          <c:h val="0.8970371714930279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priorytety!$D$1</c:f>
              <c:strCache>
                <c:ptCount val="1"/>
                <c:pt idx="0">
                  <c:v>Alokacja [EUR]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1D9-4E4C-A991-9D1C888B655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11D9-4E4C-A991-9D1C888B655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1D9-4E4C-A991-9D1C888B655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11D9-4E4C-A991-9D1C888B655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1D9-4E4C-A991-9D1C888B655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1D9-4E4C-A991-9D1C888B655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11D9-4E4C-A991-9D1C888B6556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1D9-4E4C-A991-9D1C888B6556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11D9-4E4C-A991-9D1C888B6556}"/>
              </c:ext>
            </c:extLst>
          </c:dPt>
          <c:dLbls>
            <c:dLbl>
              <c:idx val="0"/>
              <c:layout>
                <c:manualLayout>
                  <c:x val="1.7708333333333333E-2"/>
                  <c:y val="0"/>
                </c:manualLayout>
              </c:layout>
              <c:spPr>
                <a:noFill/>
                <a:ln>
                  <a:solidFill>
                    <a:srgbClr val="059FE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D9-4E4C-A991-9D1C888B6556}"/>
                </c:ext>
              </c:extLst>
            </c:dLbl>
            <c:dLbl>
              <c:idx val="1"/>
              <c:layout>
                <c:manualLayout>
                  <c:x val="1.7708333333333333E-2"/>
                  <c:y val="-2.5930798254101815E-3"/>
                </c:manualLayout>
              </c:layout>
              <c:spPr>
                <a:noFill/>
                <a:ln>
                  <a:solidFill>
                    <a:srgbClr val="059FE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D9-4E4C-A991-9D1C888B6556}"/>
                </c:ext>
              </c:extLst>
            </c:dLbl>
            <c:dLbl>
              <c:idx val="2"/>
              <c:layout>
                <c:manualLayout>
                  <c:x val="1.5624999999999924E-2"/>
                  <c:y val="2.5930798254101815E-3"/>
                </c:manualLayout>
              </c:layout>
              <c:spPr>
                <a:noFill/>
                <a:ln>
                  <a:solidFill>
                    <a:srgbClr val="059FE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D9-4E4C-A991-9D1C888B6556}"/>
                </c:ext>
              </c:extLst>
            </c:dLbl>
            <c:dLbl>
              <c:idx val="3"/>
              <c:layout>
                <c:manualLayout>
                  <c:x val="2.1874999999999999E-2"/>
                  <c:y val="1.0372319301640773E-2"/>
                </c:manualLayout>
              </c:layout>
              <c:spPr>
                <a:noFill/>
                <a:ln>
                  <a:solidFill>
                    <a:srgbClr val="059FE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D9-4E4C-A991-9D1C888B6556}"/>
                </c:ext>
              </c:extLst>
            </c:dLbl>
            <c:dLbl>
              <c:idx val="4"/>
              <c:layout>
                <c:manualLayout>
                  <c:x val="1.5625E-2"/>
                  <c:y val="-7.779239476230544E-3"/>
                </c:manualLayout>
              </c:layout>
              <c:spPr>
                <a:noFill/>
                <a:ln>
                  <a:solidFill>
                    <a:srgbClr val="059FE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D9-4E4C-A991-9D1C888B6556}"/>
                </c:ext>
              </c:extLst>
            </c:dLbl>
            <c:dLbl>
              <c:idx val="5"/>
              <c:layout>
                <c:manualLayout>
                  <c:x val="1.2500000000000001E-2"/>
                  <c:y val="2.5930798254101814E-2"/>
                </c:manualLayout>
              </c:layout>
              <c:spPr>
                <a:noFill/>
                <a:ln>
                  <a:solidFill>
                    <a:srgbClr val="059FE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BB458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D9-4E4C-A991-9D1C888B6556}"/>
                </c:ext>
              </c:extLst>
            </c:dLbl>
            <c:dLbl>
              <c:idx val="6"/>
              <c:layout>
                <c:manualLayout>
                  <c:x val="1.4583333333333257E-2"/>
                  <c:y val="-7.779239476230544E-3"/>
                </c:manualLayout>
              </c:layout>
              <c:spPr>
                <a:noFill/>
                <a:ln>
                  <a:solidFill>
                    <a:srgbClr val="059FE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D9-4E4C-A991-9D1C888B6556}"/>
                </c:ext>
              </c:extLst>
            </c:dLbl>
            <c:dLbl>
              <c:idx val="7"/>
              <c:layout>
                <c:manualLayout>
                  <c:x val="1.3541666666666667E-2"/>
                  <c:y val="-5.1861596508202676E-3"/>
                </c:manualLayout>
              </c:layout>
              <c:spPr>
                <a:noFill/>
                <a:ln>
                  <a:solidFill>
                    <a:srgbClr val="059FE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D9-4E4C-A991-9D1C888B6556}"/>
                </c:ext>
              </c:extLst>
            </c:dLbl>
            <c:dLbl>
              <c:idx val="8"/>
              <c:layout>
                <c:manualLayout>
                  <c:x val="1.5624999999999924E-2"/>
                  <c:y val="-2.5930798254100861E-3"/>
                </c:manualLayout>
              </c:layout>
              <c:spPr>
                <a:noFill/>
                <a:ln>
                  <a:solidFill>
                    <a:srgbClr val="059FE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BB458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D9-4E4C-A991-9D1C888B6556}"/>
                </c:ext>
              </c:extLst>
            </c:dLbl>
            <c:spPr>
              <a:noFill/>
              <a:ln>
                <a:solidFill>
                  <a:srgbClr val="059FE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priorytety!$A$2:$C$10</c:f>
              <c:multiLvlStrCache>
                <c:ptCount val="9"/>
                <c:lvl>
                  <c:pt idx="0">
                    <c:v>1. Przedsiębiorcze Pomorze Zachodnie</c:v>
                  </c:pt>
                  <c:pt idx="1">
                    <c:v>2. Zielone Pomorze Zachodnie</c:v>
                  </c:pt>
                  <c:pt idx="2">
                    <c:v>3. Mobilne Pomorze Zachodnie</c:v>
                  </c:pt>
                  <c:pt idx="3">
                    <c:v>4. Połączone Pomorze Zachodnie</c:v>
                  </c:pt>
                  <c:pt idx="4">
                    <c:v>5. Przyjazne mieszkańcom Pomorze Zachodnie</c:v>
                  </c:pt>
                  <c:pt idx="5">
                    <c:v>6. Aktywne Pomorze Zachodnie</c:v>
                  </c:pt>
                  <c:pt idx="6">
                    <c:v>7. Uspołecznione Pomorze Zachodnie</c:v>
                  </c:pt>
                  <c:pt idx="7">
                    <c:v>8. Pomoc Techniczna</c:v>
                  </c:pt>
                  <c:pt idx="8">
                    <c:v>9. Pomoc Techniczna</c:v>
                  </c:pt>
                </c:lvl>
                <c:lvl>
                  <c:pt idx="0">
                    <c:v>EFRR</c:v>
                  </c:pt>
                  <c:pt idx="1">
                    <c:v>EFRR</c:v>
                  </c:pt>
                  <c:pt idx="2">
                    <c:v>EFRR</c:v>
                  </c:pt>
                  <c:pt idx="3">
                    <c:v>EFRR</c:v>
                  </c:pt>
                  <c:pt idx="4">
                    <c:v>EFRR</c:v>
                  </c:pt>
                  <c:pt idx="5">
                    <c:v>EFS+</c:v>
                  </c:pt>
                  <c:pt idx="6">
                    <c:v>EFRR</c:v>
                  </c:pt>
                  <c:pt idx="7">
                    <c:v>EFRR</c:v>
                  </c:pt>
                  <c:pt idx="8">
                    <c:v>EFS+</c:v>
                  </c:pt>
                </c:lvl>
                <c:lvl>
                  <c:pt idx="0">
                    <c:v>CP 1</c:v>
                  </c:pt>
                  <c:pt idx="1">
                    <c:v>CP 2</c:v>
                  </c:pt>
                  <c:pt idx="2">
                    <c:v>CP 2</c:v>
                  </c:pt>
                  <c:pt idx="3">
                    <c:v>CP 3</c:v>
                  </c:pt>
                  <c:pt idx="4">
                    <c:v>CP 4</c:v>
                  </c:pt>
                  <c:pt idx="5">
                    <c:v>CP 4</c:v>
                  </c:pt>
                  <c:pt idx="6">
                    <c:v>CP 5</c:v>
                  </c:pt>
                  <c:pt idx="7">
                    <c:v>-</c:v>
                  </c:pt>
                  <c:pt idx="8">
                    <c:v>-</c:v>
                  </c:pt>
                </c:lvl>
              </c:multiLvlStrCache>
            </c:multiLvlStrRef>
          </c:cat>
          <c:val>
            <c:numRef>
              <c:f>priorytety!$D$2:$D$10</c:f>
              <c:numCache>
                <c:formatCode>#,##0</c:formatCode>
                <c:ptCount val="9"/>
                <c:pt idx="0">
                  <c:v>226400000</c:v>
                </c:pt>
                <c:pt idx="1">
                  <c:v>268190771</c:v>
                </c:pt>
                <c:pt idx="2">
                  <c:v>80000000</c:v>
                </c:pt>
                <c:pt idx="3">
                  <c:v>230000000</c:v>
                </c:pt>
                <c:pt idx="4">
                  <c:v>220045133</c:v>
                </c:pt>
                <c:pt idx="5">
                  <c:v>388194219</c:v>
                </c:pt>
                <c:pt idx="6">
                  <c:v>136000000</c:v>
                </c:pt>
                <c:pt idx="7">
                  <c:v>46659543</c:v>
                </c:pt>
                <c:pt idx="8">
                  <c:v>15719730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9-4E4C-A991-9D1C888B6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gapDepth val="210"/>
        <c:shape val="box"/>
        <c:axId val="1374914735"/>
        <c:axId val="1647020559"/>
        <c:axId val="0"/>
      </c:bar3DChart>
      <c:catAx>
        <c:axId val="1374914735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50000"/>
                  <a:lumOff val="50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cap="all" spc="150" normalizeH="0" baseline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pl-PL"/>
          </a:p>
        </c:txPr>
        <c:crossAx val="1647020559"/>
        <c:crosses val="autoZero"/>
        <c:auto val="1"/>
        <c:lblAlgn val="ctr"/>
        <c:lblOffset val="100"/>
        <c:noMultiLvlLbl val="0"/>
      </c:catAx>
      <c:valAx>
        <c:axId val="1647020559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491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52D643-292D-4567-8009-A037AB26CA36}" type="datetimeFigureOut">
              <a:rPr lang="pl-PL"/>
              <a:pPr>
                <a:defRPr/>
              </a:pPr>
              <a:t>04.11.2021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ECD2017-34DA-4432-914E-7E29125A8A1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486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8A27B7-D202-415F-9B6A-4B1B4F2F4582}" type="datetimeFigureOut">
              <a:rPr lang="pl-PL"/>
              <a:pPr>
                <a:defRPr/>
              </a:pPr>
              <a:t>04.11.2021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6E791F6-DCA8-489F-8EF9-F0037D5BF67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3713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67EA87-AF21-4BC5-B702-0A2048E18AFC}" type="slidenum">
              <a:rPr lang="pl-PL" altLang="pl-PL" smtClean="0">
                <a:cs typeface="Arial" pitchFamily="34" charset="0"/>
              </a:rPr>
              <a:pPr/>
              <a:t>1</a:t>
            </a:fld>
            <a:endParaRPr lang="pl-PL" altLang="pl-PL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791F6-DCA8-489F-8EF9-F0037D5BF673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865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791F6-DCA8-489F-8EF9-F0037D5BF673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7273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791F6-DCA8-489F-8EF9-F0037D5BF673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0779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791F6-DCA8-489F-8EF9-F0037D5BF673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882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791F6-DCA8-489F-8EF9-F0037D5BF673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6894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67EA87-AF21-4BC5-B702-0A2048E18AFC}" type="slidenum">
              <a:rPr lang="pl-PL" altLang="pl-PL" smtClean="0">
                <a:cs typeface="Arial" pitchFamily="34" charset="0"/>
              </a:rPr>
              <a:pPr/>
              <a:t>22</a:t>
            </a:fld>
            <a:endParaRPr lang="pl-PL" altLang="pl-PL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8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934" y="241300"/>
            <a:ext cx="208915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 userDrawn="1"/>
        </p:nvSpPr>
        <p:spPr>
          <a:xfrm>
            <a:off x="1299634" y="6756401"/>
            <a:ext cx="1403351" cy="1000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ole tekstowe 3"/>
          <p:cNvSpPr txBox="1">
            <a:spLocks noChangeArrowheads="1"/>
          </p:cNvSpPr>
          <p:nvPr userDrawn="1"/>
        </p:nvSpPr>
        <p:spPr bwMode="auto">
          <a:xfrm>
            <a:off x="9893301" y="6372225"/>
            <a:ext cx="181610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l-PL" sz="1600" b="1" dirty="0">
                <a:solidFill>
                  <a:srgbClr val="7F7F7F"/>
                </a:solidFill>
                <a:latin typeface="Myriad Pro" pitchFamily="34" charset="0"/>
                <a:cs typeface="Arial" pitchFamily="34" charset="0"/>
              </a:rPr>
              <a:t>www.wzp.p</a:t>
            </a:r>
            <a:r>
              <a:rPr lang="pl-PL" b="1" dirty="0">
                <a:solidFill>
                  <a:srgbClr val="7F7F7F"/>
                </a:solidFill>
                <a:latin typeface="Myriad Pro" pitchFamily="34" charset="0"/>
                <a:cs typeface="Arial" pitchFamily="34" charset="0"/>
              </a:rPr>
              <a:t>l</a:t>
            </a:r>
          </a:p>
        </p:txBody>
      </p:sp>
      <p:grpSp>
        <p:nvGrpSpPr>
          <p:cNvPr id="2053" name="Grupa 42"/>
          <p:cNvGrpSpPr>
            <a:grpSpLocks/>
          </p:cNvGrpSpPr>
          <p:nvPr userDrawn="1"/>
        </p:nvGrpSpPr>
        <p:grpSpPr bwMode="auto">
          <a:xfrm>
            <a:off x="1" y="6446838"/>
            <a:ext cx="548217" cy="411162"/>
            <a:chOff x="1849717" y="3463677"/>
            <a:chExt cx="864958" cy="864096"/>
          </a:xfrm>
        </p:grpSpPr>
        <p:sp>
          <p:nvSpPr>
            <p:cNvPr id="7" name="Prostokąt 6"/>
            <p:cNvSpPr/>
            <p:nvPr/>
          </p:nvSpPr>
          <p:spPr>
            <a:xfrm>
              <a:off x="1849717" y="3897394"/>
              <a:ext cx="434148" cy="430379"/>
            </a:xfrm>
            <a:prstGeom prst="rect">
              <a:avLst/>
            </a:pr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2283865" y="3897394"/>
              <a:ext cx="430810" cy="430379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1849717" y="3463677"/>
              <a:ext cx="430810" cy="433717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2054" name="Grupa 41"/>
          <p:cNvGrpSpPr>
            <a:grpSpLocks/>
          </p:cNvGrpSpPr>
          <p:nvPr userDrawn="1"/>
        </p:nvGrpSpPr>
        <p:grpSpPr bwMode="auto">
          <a:xfrm>
            <a:off x="11531600" y="0"/>
            <a:ext cx="660400" cy="495300"/>
            <a:chOff x="3202986" y="3501008"/>
            <a:chExt cx="720943" cy="720080"/>
          </a:xfrm>
        </p:grpSpPr>
        <p:sp>
          <p:nvSpPr>
            <p:cNvPr id="11" name="Prostokąt 10"/>
            <p:cNvSpPr/>
            <p:nvPr/>
          </p:nvSpPr>
          <p:spPr>
            <a:xfrm rot="10800000">
              <a:off x="3563458" y="3501008"/>
              <a:ext cx="360472" cy="36004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 rot="10800000">
              <a:off x="3202986" y="3501008"/>
              <a:ext cx="360472" cy="36004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3" name="Prostokąt 12"/>
            <p:cNvSpPr/>
            <p:nvPr/>
          </p:nvSpPr>
          <p:spPr>
            <a:xfrm rot="10800000">
              <a:off x="3563458" y="3861048"/>
              <a:ext cx="360472" cy="360040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CD1136D-859A-4B77-8D08-4509C02F3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070" y="-15058"/>
            <a:ext cx="8518357" cy="6896184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4343103A-CC4C-4FC6-8A2D-51A96D093FA5}"/>
              </a:ext>
            </a:extLst>
          </p:cNvPr>
          <p:cNvSpPr/>
          <p:nvPr/>
        </p:nvSpPr>
        <p:spPr>
          <a:xfrm>
            <a:off x="8305801" y="-15058"/>
            <a:ext cx="3914528" cy="6896184"/>
          </a:xfrm>
          <a:prstGeom prst="rect">
            <a:avLst/>
          </a:prstGeom>
          <a:solidFill>
            <a:srgbClr val="A2B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A495513-251B-4168-BAD2-F1DCEEE6765E}"/>
              </a:ext>
            </a:extLst>
          </p:cNvPr>
          <p:cNvSpPr txBox="1"/>
          <p:nvPr/>
        </p:nvSpPr>
        <p:spPr>
          <a:xfrm>
            <a:off x="8492287" y="0"/>
            <a:ext cx="35581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l-PL" sz="28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algn="r"/>
            <a:endParaRPr lang="pl-PL" sz="28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algn="r"/>
            <a:r>
              <a:rPr lang="pl-PL" sz="3200" b="1" dirty="0">
                <a:solidFill>
                  <a:srgbClr val="283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Fundusze Europejskie</a:t>
            </a:r>
          </a:p>
          <a:p>
            <a:pPr algn="r"/>
            <a:r>
              <a:rPr lang="pl-PL" sz="3200" b="1" dirty="0">
                <a:solidFill>
                  <a:srgbClr val="283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dla Pomorza Zachodniego</a:t>
            </a:r>
            <a:br>
              <a:rPr lang="pl-PL" sz="3200" b="1" dirty="0">
                <a:solidFill>
                  <a:srgbClr val="283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</a:br>
            <a:r>
              <a:rPr lang="pl-PL" sz="3200" b="1" dirty="0">
                <a:solidFill>
                  <a:srgbClr val="283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2021-2027</a:t>
            </a:r>
          </a:p>
          <a:p>
            <a:pPr algn="r"/>
            <a:r>
              <a:rPr lang="pl-PL" sz="2800" dirty="0">
                <a:solidFill>
                  <a:srgbClr val="283470"/>
                </a:solidFill>
                <a:latin typeface="Myriad Pro" panose="020B0503030403020204" pitchFamily="34" charset="0"/>
              </a:rPr>
              <a:t>aktualny stan prac</a:t>
            </a:r>
          </a:p>
          <a:p>
            <a:pPr algn="r"/>
            <a:endParaRPr lang="pl-PL" sz="28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algn="r"/>
            <a:endParaRPr lang="pl-PL" sz="28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algn="r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Konwent Wójtów, Burmistrzów </a:t>
            </a:r>
            <a:br>
              <a:rPr lang="pl-PL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</a:br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 Prezydentów</a:t>
            </a:r>
          </a:p>
          <a:p>
            <a:pPr algn="r"/>
            <a:endParaRPr lang="pl-PL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r"/>
            <a: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  <a:t>Siemczyno | 4 listopada 2021 r. </a:t>
            </a:r>
            <a:endParaRPr lang="pl-PL" sz="2400" b="1" i="1" dirty="0">
              <a:latin typeface="Myriad Pro SemiExtended Italic" panose="020B0503030403020204" pitchFamily="34" charset="0"/>
            </a:endParaRPr>
          </a:p>
        </p:txBody>
      </p:sp>
      <p:grpSp>
        <p:nvGrpSpPr>
          <p:cNvPr id="32" name="Grupa 41">
            <a:extLst>
              <a:ext uri="{FF2B5EF4-FFF2-40B4-BE49-F238E27FC236}">
                <a16:creationId xmlns:a16="http://schemas.microsoft.com/office/drawing/2014/main" id="{5FA242CF-CB7D-4E2D-8D0D-A247D4540269}"/>
              </a:ext>
            </a:extLst>
          </p:cNvPr>
          <p:cNvGrpSpPr>
            <a:grpSpLocks/>
          </p:cNvGrpSpPr>
          <p:nvPr/>
        </p:nvGrpSpPr>
        <p:grpSpPr bwMode="auto">
          <a:xfrm>
            <a:off x="11603241" y="0"/>
            <a:ext cx="588962" cy="588963"/>
            <a:chOff x="3202986" y="3501008"/>
            <a:chExt cx="720943" cy="720080"/>
          </a:xfrm>
        </p:grpSpPr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925C8EA4-34D1-4F4E-B7C5-886371A76F31}"/>
                </a:ext>
              </a:extLst>
            </p:cNvPr>
            <p:cNvSpPr/>
            <p:nvPr/>
          </p:nvSpPr>
          <p:spPr>
            <a:xfrm rot="10800000">
              <a:off x="3564429" y="3501008"/>
              <a:ext cx="359500" cy="36101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FE4A8659-CA3E-4AA0-8D7D-F34C68265E02}"/>
                </a:ext>
              </a:extLst>
            </p:cNvPr>
            <p:cNvSpPr/>
            <p:nvPr/>
          </p:nvSpPr>
          <p:spPr>
            <a:xfrm rot="10800000">
              <a:off x="3202986" y="3501008"/>
              <a:ext cx="359500" cy="36101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DEE92934-7B7F-4F3C-8F2A-4C7DE005B243}"/>
                </a:ext>
              </a:extLst>
            </p:cNvPr>
            <p:cNvSpPr/>
            <p:nvPr/>
          </p:nvSpPr>
          <p:spPr>
            <a:xfrm rot="10800000">
              <a:off x="3564429" y="3862018"/>
              <a:ext cx="359500" cy="359070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C1914AB-D957-4FF2-8892-36C4BCC9A0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86" y="-12703"/>
            <a:ext cx="5421313" cy="6883977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0622ACC4-10CE-4AE9-BAB3-E14BD1001D1F}"/>
              </a:ext>
            </a:extLst>
          </p:cNvPr>
          <p:cNvSpPr/>
          <p:nvPr/>
        </p:nvSpPr>
        <p:spPr>
          <a:xfrm>
            <a:off x="0" y="0"/>
            <a:ext cx="6769099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1389E2D0-417E-4B3B-9A7F-0BE1E1B55095}"/>
              </a:ext>
            </a:extLst>
          </p:cNvPr>
          <p:cNvSpPr/>
          <p:nvPr/>
        </p:nvSpPr>
        <p:spPr>
          <a:xfrm>
            <a:off x="-13447" y="191081"/>
            <a:ext cx="6183823" cy="674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F470BA4-3744-45BD-9A59-295CEF8FC4FC}"/>
              </a:ext>
            </a:extLst>
          </p:cNvPr>
          <p:cNvSpPr txBox="1"/>
          <p:nvPr/>
        </p:nvSpPr>
        <p:spPr>
          <a:xfrm>
            <a:off x="142965" y="205003"/>
            <a:ext cx="602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  <a:t>PRACE NAD PROJEKTEM PROGRAMU</a:t>
            </a:r>
            <a:b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  <a:t>włączenie partnerów – </a:t>
            </a:r>
            <a:r>
              <a:rPr lang="pl-PL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pre</a:t>
            </a:r>
            <a: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  <a:t>-konsultacje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AF3E779-8A87-43F6-BC7E-826C0AFDA920}"/>
              </a:ext>
            </a:extLst>
          </p:cNvPr>
          <p:cNvSpPr/>
          <p:nvPr/>
        </p:nvSpPr>
        <p:spPr>
          <a:xfrm>
            <a:off x="6764336" y="-15091"/>
            <a:ext cx="5427664" cy="688397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6" name="Grupa 41">
            <a:extLst>
              <a:ext uri="{FF2B5EF4-FFF2-40B4-BE49-F238E27FC236}">
                <a16:creationId xmlns:a16="http://schemas.microsoft.com/office/drawing/2014/main" id="{A5470514-8AB6-44A0-9FBF-59F7BB2DC660}"/>
              </a:ext>
            </a:extLst>
          </p:cNvPr>
          <p:cNvGrpSpPr>
            <a:grpSpLocks/>
          </p:cNvGrpSpPr>
          <p:nvPr/>
        </p:nvGrpSpPr>
        <p:grpSpPr bwMode="auto">
          <a:xfrm>
            <a:off x="11605419" y="13275"/>
            <a:ext cx="588962" cy="588963"/>
            <a:chOff x="3202986" y="3501008"/>
            <a:chExt cx="720943" cy="720080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73FE89E9-2570-46BE-A094-683AD7DBCE02}"/>
                </a:ext>
              </a:extLst>
            </p:cNvPr>
            <p:cNvSpPr/>
            <p:nvPr/>
          </p:nvSpPr>
          <p:spPr>
            <a:xfrm rot="10800000">
              <a:off x="3564429" y="3501008"/>
              <a:ext cx="359500" cy="36101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52BC2365-5F82-47B1-855A-37A828366D79}"/>
                </a:ext>
              </a:extLst>
            </p:cNvPr>
            <p:cNvSpPr/>
            <p:nvPr/>
          </p:nvSpPr>
          <p:spPr>
            <a:xfrm rot="10800000">
              <a:off x="3202986" y="3501008"/>
              <a:ext cx="359500" cy="36101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A27A819B-7178-413D-8648-0EBCEAD55874}"/>
                </a:ext>
              </a:extLst>
            </p:cNvPr>
            <p:cNvSpPr/>
            <p:nvPr/>
          </p:nvSpPr>
          <p:spPr>
            <a:xfrm rot="10800000">
              <a:off x="3564429" y="3862018"/>
              <a:ext cx="359500" cy="359070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E027FF6-4FCE-42B7-B35A-4A3302E32C98}"/>
              </a:ext>
            </a:extLst>
          </p:cNvPr>
          <p:cNvSpPr txBox="1"/>
          <p:nvPr/>
        </p:nvSpPr>
        <p:spPr>
          <a:xfrm>
            <a:off x="635984" y="737989"/>
            <a:ext cx="60274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pl-PL" sz="2000" u="sng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r>
              <a:rPr lang="pl-PL" sz="2000" u="sng" dirty="0">
                <a:solidFill>
                  <a:schemeClr val="bg1"/>
                </a:solidFill>
                <a:latin typeface="Myriad Pro" panose="020B0503030403020204" pitchFamily="34" charset="0"/>
              </a:rPr>
              <a:t>Grupa robocza ds. przygotowania FEPZ</a:t>
            </a: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: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przedstawiciele strony samorządowej, rządowej </a:t>
            </a:r>
            <a:b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i  społeczno-gospodarczej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3 września 2021 </a:t>
            </a: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– spotkanie on-line 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do 10 września  2021 </a:t>
            </a: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– uwagi </a:t>
            </a:r>
          </a:p>
          <a:p>
            <a:pPr>
              <a:buClr>
                <a:schemeClr val="bg1"/>
              </a:buClr>
            </a:pPr>
            <a:endParaRPr lang="pl-PL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r>
              <a:rPr lang="pl-PL" sz="2000" u="sng" dirty="0">
                <a:solidFill>
                  <a:schemeClr val="bg1"/>
                </a:solidFill>
                <a:latin typeface="Myriad Pro" panose="020B0503030403020204" pitchFamily="34" charset="0"/>
              </a:rPr>
              <a:t>Wysłuchanie publiczne</a:t>
            </a: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: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otwarte dla wszystkich zainteresowanych </a:t>
            </a:r>
            <a:b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– zgłoszenia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do 9 września 2021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13 września 2021 </a:t>
            </a: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– transmisja on-line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8 listopada</a:t>
            </a:r>
            <a:r>
              <a:rPr lang="pl-PL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2021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– wysłuchanie odwrócone</a:t>
            </a:r>
          </a:p>
          <a:p>
            <a:pPr>
              <a:buClr>
                <a:schemeClr val="bg1"/>
              </a:buClr>
            </a:pPr>
            <a:endParaRPr lang="pl-PL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r>
              <a:rPr lang="pl-PL" sz="2000" u="sng" dirty="0">
                <a:solidFill>
                  <a:schemeClr val="bg1"/>
                </a:solidFill>
                <a:latin typeface="Myriad Pro" panose="020B0503030403020204" pitchFamily="34" charset="0"/>
              </a:rPr>
              <a:t>Fora środowiskowe: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forum samorządowe –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30 sierpnia 2021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forum terytorialne – 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21 września 2021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forum dla organizacji pozarządowych </a:t>
            </a:r>
            <a:b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–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27 września 2021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forum gospodarcze –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28 września 2021</a:t>
            </a:r>
          </a:p>
          <a:p>
            <a:pPr>
              <a:buClr>
                <a:schemeClr val="bg1"/>
              </a:buClr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rójkąt 9">
            <a:extLst>
              <a:ext uri="{FF2B5EF4-FFF2-40B4-BE49-F238E27FC236}">
                <a16:creationId xmlns:a16="http://schemas.microsoft.com/office/drawing/2014/main" id="{F7E784E0-8CC4-411B-A2C9-6AD7F3625B18}"/>
              </a:ext>
            </a:extLst>
          </p:cNvPr>
          <p:cNvSpPr/>
          <p:nvPr/>
        </p:nvSpPr>
        <p:spPr>
          <a:xfrm rot="5400000">
            <a:off x="366413" y="1122591"/>
            <a:ext cx="299807" cy="18983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rójkąt 9">
            <a:extLst>
              <a:ext uri="{FF2B5EF4-FFF2-40B4-BE49-F238E27FC236}">
                <a16:creationId xmlns:a16="http://schemas.microsoft.com/office/drawing/2014/main" id="{DB09CEB3-CA26-4C55-891C-C0F0490CAC61}"/>
              </a:ext>
            </a:extLst>
          </p:cNvPr>
          <p:cNvSpPr/>
          <p:nvPr/>
        </p:nvSpPr>
        <p:spPr>
          <a:xfrm rot="5400000">
            <a:off x="388780" y="2951791"/>
            <a:ext cx="299807" cy="18983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rójkąt 9">
            <a:extLst>
              <a:ext uri="{FF2B5EF4-FFF2-40B4-BE49-F238E27FC236}">
                <a16:creationId xmlns:a16="http://schemas.microsoft.com/office/drawing/2014/main" id="{73A4E692-11AF-4AD5-BBCC-87B5393F4217}"/>
              </a:ext>
            </a:extLst>
          </p:cNvPr>
          <p:cNvSpPr/>
          <p:nvPr/>
        </p:nvSpPr>
        <p:spPr>
          <a:xfrm rot="5400000">
            <a:off x="385140" y="4809522"/>
            <a:ext cx="299807" cy="18983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18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0622ACC4-10CE-4AE9-BAB3-E14BD1001D1F}"/>
              </a:ext>
            </a:extLst>
          </p:cNvPr>
          <p:cNvSpPr/>
          <p:nvPr/>
        </p:nvSpPr>
        <p:spPr>
          <a:xfrm>
            <a:off x="0" y="0"/>
            <a:ext cx="6769099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1389E2D0-417E-4B3B-9A7F-0BE1E1B55095}"/>
              </a:ext>
            </a:extLst>
          </p:cNvPr>
          <p:cNvSpPr/>
          <p:nvPr/>
        </p:nvSpPr>
        <p:spPr>
          <a:xfrm>
            <a:off x="-13447" y="191081"/>
            <a:ext cx="6183823" cy="674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F470BA4-3744-45BD-9A59-295CEF8FC4FC}"/>
              </a:ext>
            </a:extLst>
          </p:cNvPr>
          <p:cNvSpPr txBox="1"/>
          <p:nvPr/>
        </p:nvSpPr>
        <p:spPr>
          <a:xfrm>
            <a:off x="142965" y="205003"/>
            <a:ext cx="602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  <a:t>PRACE NAD PROJEKTEM PROGRAMU</a:t>
            </a:r>
            <a:b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  <a:t>włączenie partnerów – </a:t>
            </a:r>
            <a:r>
              <a:rPr lang="pl-PL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pre</a:t>
            </a:r>
            <a: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  <a:t>-konsultacje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grpSp>
        <p:nvGrpSpPr>
          <p:cNvPr id="16" name="Grupa 41">
            <a:extLst>
              <a:ext uri="{FF2B5EF4-FFF2-40B4-BE49-F238E27FC236}">
                <a16:creationId xmlns:a16="http://schemas.microsoft.com/office/drawing/2014/main" id="{A5470514-8AB6-44A0-9FBF-59F7BB2DC660}"/>
              </a:ext>
            </a:extLst>
          </p:cNvPr>
          <p:cNvGrpSpPr>
            <a:grpSpLocks/>
          </p:cNvGrpSpPr>
          <p:nvPr/>
        </p:nvGrpSpPr>
        <p:grpSpPr bwMode="auto">
          <a:xfrm>
            <a:off x="11605419" y="13275"/>
            <a:ext cx="588962" cy="588963"/>
            <a:chOff x="3202986" y="3501008"/>
            <a:chExt cx="720943" cy="720080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73FE89E9-2570-46BE-A094-683AD7DBCE02}"/>
                </a:ext>
              </a:extLst>
            </p:cNvPr>
            <p:cNvSpPr/>
            <p:nvPr/>
          </p:nvSpPr>
          <p:spPr>
            <a:xfrm rot="10800000">
              <a:off x="3564429" y="3501008"/>
              <a:ext cx="359500" cy="36101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52BC2365-5F82-47B1-855A-37A828366D79}"/>
                </a:ext>
              </a:extLst>
            </p:cNvPr>
            <p:cNvSpPr/>
            <p:nvPr/>
          </p:nvSpPr>
          <p:spPr>
            <a:xfrm rot="10800000">
              <a:off x="3202986" y="3501008"/>
              <a:ext cx="359500" cy="36101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A27A819B-7178-413D-8648-0EBCEAD55874}"/>
                </a:ext>
              </a:extLst>
            </p:cNvPr>
            <p:cNvSpPr/>
            <p:nvPr/>
          </p:nvSpPr>
          <p:spPr>
            <a:xfrm rot="10800000">
              <a:off x="3564429" y="3862018"/>
              <a:ext cx="359500" cy="359070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E027FF6-4FCE-42B7-B35A-4A3302E32C98}"/>
              </a:ext>
            </a:extLst>
          </p:cNvPr>
          <p:cNvSpPr txBox="1"/>
          <p:nvPr/>
        </p:nvSpPr>
        <p:spPr>
          <a:xfrm>
            <a:off x="635984" y="737989"/>
            <a:ext cx="60274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pl-PL" sz="2000" u="sng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370 uwag </a:t>
            </a: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od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26 podmiotów </a:t>
            </a: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uczestniczących w pracach Grupy roboczej ds. przygotowania FEPZ </a:t>
            </a:r>
            <a:b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i forach środowiskowych </a:t>
            </a:r>
          </a:p>
          <a:p>
            <a:pPr>
              <a:buClr>
                <a:schemeClr val="bg1"/>
              </a:buClr>
            </a:pPr>
            <a:endParaRPr lang="pl-PL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Uwagi i postulaty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6 uczestników </a:t>
            </a: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wysłuchania publicznego</a:t>
            </a:r>
          </a:p>
          <a:p>
            <a:pPr>
              <a:buClr>
                <a:schemeClr val="bg1"/>
              </a:buClr>
            </a:pPr>
            <a:endParaRPr lang="pl-PL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r>
              <a:rPr lang="pl-PL" sz="2000" u="sng" dirty="0">
                <a:solidFill>
                  <a:schemeClr val="bg1"/>
                </a:solidFill>
                <a:latin typeface="Myriad Pro" panose="020B0503030403020204" pitchFamily="34" charset="0"/>
              </a:rPr>
              <a:t>Główne rodzaje zgłoszonych uwag:</a:t>
            </a:r>
          </a:p>
          <a:p>
            <a:pPr>
              <a:buClr>
                <a:schemeClr val="bg1"/>
              </a:buClr>
            </a:pPr>
            <a:endParaRPr lang="pl-PL" sz="2000" u="sng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342900" indent="-34290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typy beneficjentów – ujednolicenia podejścia celem ujęcia w opisie celów szczegółowych zarówno grup docelowych, jak i typów beneficjentów</a:t>
            </a:r>
          </a:p>
          <a:p>
            <a:pPr marL="342900" indent="-342900">
              <a:buClr>
                <a:schemeClr val="bg1"/>
              </a:buClr>
              <a:buFont typeface="Wingdings 3" panose="05040102010807070707" pitchFamily="18" charset="2"/>
              <a:buChar char=""/>
            </a:pPr>
            <a:endParaRPr lang="pl-PL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342900" indent="-34290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stosowane definicje określające zakres wsparcia </a:t>
            </a:r>
            <a:b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lub typy beneficjentów</a:t>
            </a:r>
          </a:p>
          <a:p>
            <a:pPr marL="342900" indent="-342900">
              <a:buClr>
                <a:schemeClr val="bg1"/>
              </a:buClr>
              <a:buFont typeface="Wingdings 3" panose="05040102010807070707" pitchFamily="18" charset="2"/>
              <a:buChar char=""/>
            </a:pPr>
            <a:endParaRPr lang="pl-PL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342900" indent="-34290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/>
                </a:solidFill>
                <a:latin typeface="Myriad Pro" panose="020B0503030403020204" pitchFamily="34" charset="0"/>
              </a:rPr>
              <a:t>wskaźniki (m.in. brak wskaźników bezpośrednio odnoszących się do danego rodzaju wsparcia)</a:t>
            </a:r>
          </a:p>
          <a:p>
            <a:pPr>
              <a:buClr>
                <a:schemeClr val="bg1"/>
              </a:buClr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rójkąt 9">
            <a:extLst>
              <a:ext uri="{FF2B5EF4-FFF2-40B4-BE49-F238E27FC236}">
                <a16:creationId xmlns:a16="http://schemas.microsoft.com/office/drawing/2014/main" id="{F7E784E0-8CC4-411B-A2C9-6AD7F3625B18}"/>
              </a:ext>
            </a:extLst>
          </p:cNvPr>
          <p:cNvSpPr/>
          <p:nvPr/>
        </p:nvSpPr>
        <p:spPr>
          <a:xfrm rot="5400000">
            <a:off x="366413" y="1122591"/>
            <a:ext cx="299807" cy="18983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rójkąt 9">
            <a:extLst>
              <a:ext uri="{FF2B5EF4-FFF2-40B4-BE49-F238E27FC236}">
                <a16:creationId xmlns:a16="http://schemas.microsoft.com/office/drawing/2014/main" id="{DB09CEB3-CA26-4C55-891C-C0F0490CAC61}"/>
              </a:ext>
            </a:extLst>
          </p:cNvPr>
          <p:cNvSpPr/>
          <p:nvPr/>
        </p:nvSpPr>
        <p:spPr>
          <a:xfrm rot="5400000">
            <a:off x="388780" y="2326139"/>
            <a:ext cx="299807" cy="18983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rójkąt 9">
            <a:extLst>
              <a:ext uri="{FF2B5EF4-FFF2-40B4-BE49-F238E27FC236}">
                <a16:creationId xmlns:a16="http://schemas.microsoft.com/office/drawing/2014/main" id="{73A4E692-11AF-4AD5-BBCC-87B5393F4217}"/>
              </a:ext>
            </a:extLst>
          </p:cNvPr>
          <p:cNvSpPr/>
          <p:nvPr/>
        </p:nvSpPr>
        <p:spPr>
          <a:xfrm rot="5400000">
            <a:off x="388780" y="3278007"/>
            <a:ext cx="299807" cy="18983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933075"/>
              </p:ext>
            </p:extLst>
          </p:nvPr>
        </p:nvGraphicFramePr>
        <p:xfrm>
          <a:off x="7060369" y="300018"/>
          <a:ext cx="4987042" cy="348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Wykres 2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44991"/>
              </p:ext>
            </p:extLst>
          </p:nvPr>
        </p:nvGraphicFramePr>
        <p:xfrm>
          <a:off x="6793847" y="4023585"/>
          <a:ext cx="5318968" cy="252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A2429E9-6E18-4EF3-ADB3-95038428847D}"/>
              </a:ext>
            </a:extLst>
          </p:cNvPr>
          <p:cNvSpPr txBox="1"/>
          <p:nvPr/>
        </p:nvSpPr>
        <p:spPr>
          <a:xfrm>
            <a:off x="6867191" y="59403"/>
            <a:ext cx="340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r>
              <a:rPr lang="pl-PL" sz="1400" b="1" dirty="0">
                <a:solidFill>
                  <a:srgbClr val="059FE4"/>
                </a:solidFill>
                <a:latin typeface="Myriad Pro" panose="020B0503030403020204" pitchFamily="34" charset="0"/>
              </a:rPr>
              <a:t>Uwagi wg tematyki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40B6DA36-6097-4000-BBC6-2EA5472BEB10}"/>
              </a:ext>
            </a:extLst>
          </p:cNvPr>
          <p:cNvSpPr txBox="1"/>
          <p:nvPr/>
        </p:nvSpPr>
        <p:spPr>
          <a:xfrm>
            <a:off x="6867191" y="3522830"/>
            <a:ext cx="340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r>
              <a:rPr lang="pl-PL" sz="1400" b="1" dirty="0">
                <a:solidFill>
                  <a:srgbClr val="059FE4"/>
                </a:solidFill>
                <a:latin typeface="Myriad Pro" panose="020B0503030403020204" pitchFamily="34" charset="0"/>
              </a:rPr>
              <a:t>Uwagi wg zgłaszających</a:t>
            </a:r>
          </a:p>
        </p:txBody>
      </p:sp>
    </p:spTree>
    <p:extLst>
      <p:ext uri="{BB962C8B-B14F-4D97-AF65-F5344CB8AC3E}">
        <p14:creationId xmlns:p14="http://schemas.microsoft.com/office/powerpoint/2010/main" val="110068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59AB296-0BB0-4C30-95A3-AB1D19DD7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86" r="13718"/>
          <a:stretch/>
        </p:blipFill>
        <p:spPr>
          <a:xfrm>
            <a:off x="6769098" y="0"/>
            <a:ext cx="5422901" cy="685800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0622ACC4-10CE-4AE9-BAB3-E14BD1001D1F}"/>
              </a:ext>
            </a:extLst>
          </p:cNvPr>
          <p:cNvSpPr/>
          <p:nvPr/>
        </p:nvSpPr>
        <p:spPr>
          <a:xfrm>
            <a:off x="0" y="0"/>
            <a:ext cx="6769099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1389E2D0-417E-4B3B-9A7F-0BE1E1B55095}"/>
              </a:ext>
            </a:extLst>
          </p:cNvPr>
          <p:cNvSpPr/>
          <p:nvPr/>
        </p:nvSpPr>
        <p:spPr>
          <a:xfrm>
            <a:off x="-13447" y="191081"/>
            <a:ext cx="6183823" cy="674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F470BA4-3744-45BD-9A59-295CEF8FC4FC}"/>
              </a:ext>
            </a:extLst>
          </p:cNvPr>
          <p:cNvSpPr txBox="1"/>
          <p:nvPr/>
        </p:nvSpPr>
        <p:spPr>
          <a:xfrm>
            <a:off x="142965" y="205003"/>
            <a:ext cx="602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  <a:t>PRACE NAD PROJEKTEM PROGRAMU</a:t>
            </a:r>
            <a:b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Myriad Pro" panose="020B0503030403020204" pitchFamily="34" charset="0"/>
              </a:rPr>
              <a:t>włączenie partnerów – kolejne kroki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AF3E779-8A87-43F6-BC7E-826C0AFDA920}"/>
              </a:ext>
            </a:extLst>
          </p:cNvPr>
          <p:cNvSpPr/>
          <p:nvPr/>
        </p:nvSpPr>
        <p:spPr>
          <a:xfrm>
            <a:off x="6775880" y="-12989"/>
            <a:ext cx="5427664" cy="688397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6" name="Grupa 41">
            <a:extLst>
              <a:ext uri="{FF2B5EF4-FFF2-40B4-BE49-F238E27FC236}">
                <a16:creationId xmlns:a16="http://schemas.microsoft.com/office/drawing/2014/main" id="{A5470514-8AB6-44A0-9FBF-59F7BB2DC660}"/>
              </a:ext>
            </a:extLst>
          </p:cNvPr>
          <p:cNvGrpSpPr>
            <a:grpSpLocks/>
          </p:cNvGrpSpPr>
          <p:nvPr/>
        </p:nvGrpSpPr>
        <p:grpSpPr bwMode="auto">
          <a:xfrm>
            <a:off x="11605419" y="13275"/>
            <a:ext cx="588962" cy="588963"/>
            <a:chOff x="3202986" y="3501008"/>
            <a:chExt cx="720943" cy="720080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73FE89E9-2570-46BE-A094-683AD7DBCE02}"/>
                </a:ext>
              </a:extLst>
            </p:cNvPr>
            <p:cNvSpPr/>
            <p:nvPr/>
          </p:nvSpPr>
          <p:spPr>
            <a:xfrm rot="10800000">
              <a:off x="3564429" y="3501008"/>
              <a:ext cx="359500" cy="36101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52BC2365-5F82-47B1-855A-37A828366D79}"/>
                </a:ext>
              </a:extLst>
            </p:cNvPr>
            <p:cNvSpPr/>
            <p:nvPr/>
          </p:nvSpPr>
          <p:spPr>
            <a:xfrm rot="10800000">
              <a:off x="3202986" y="3501008"/>
              <a:ext cx="359500" cy="36101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A27A819B-7178-413D-8648-0EBCEAD55874}"/>
                </a:ext>
              </a:extLst>
            </p:cNvPr>
            <p:cNvSpPr/>
            <p:nvPr/>
          </p:nvSpPr>
          <p:spPr>
            <a:xfrm rot="10800000">
              <a:off x="3564429" y="3862018"/>
              <a:ext cx="359500" cy="359070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E027FF6-4FCE-42B7-B35A-4A3302E32C98}"/>
              </a:ext>
            </a:extLst>
          </p:cNvPr>
          <p:cNvSpPr txBox="1"/>
          <p:nvPr/>
        </p:nvSpPr>
        <p:spPr>
          <a:xfrm>
            <a:off x="635984" y="1576189"/>
            <a:ext cx="60274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pl-PL" sz="2000" u="sng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r>
              <a:rPr lang="pl-PL" sz="2400" u="sng" dirty="0">
                <a:solidFill>
                  <a:schemeClr val="bg1"/>
                </a:solidFill>
                <a:latin typeface="Myriad Pro" panose="020B0503030403020204" pitchFamily="34" charset="0"/>
              </a:rPr>
              <a:t>Opublikowanie  </a:t>
            </a:r>
            <a:br>
              <a:rPr lang="pl-PL" sz="2400" u="sng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pl-PL" sz="2400" u="sng" dirty="0">
                <a:solidFill>
                  <a:schemeClr val="bg1"/>
                </a:solidFill>
                <a:latin typeface="Myriad Pro" panose="020B0503030403020204" pitchFamily="34" charset="0"/>
              </a:rPr>
              <a:t>odniesień do zgłoszonych uwag</a:t>
            </a:r>
            <a:endParaRPr lang="pl-PL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listopad 2021</a:t>
            </a:r>
            <a:endParaRPr lang="pl-PL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endParaRPr lang="pl-PL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endParaRPr lang="pl-PL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r>
              <a:rPr lang="pl-PL" sz="2400" u="sng" dirty="0">
                <a:solidFill>
                  <a:schemeClr val="bg1"/>
                </a:solidFill>
                <a:latin typeface="Myriad Pro" panose="020B0503030403020204" pitchFamily="34" charset="0"/>
              </a:rPr>
              <a:t>Przyjęcie projektu FEPZ przez Zarząd</a:t>
            </a:r>
            <a:endParaRPr lang="pl-PL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grudzień 2021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endParaRPr lang="pl-PL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endParaRPr lang="pl-PL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r>
              <a:rPr lang="pl-PL" sz="2400" u="sng" dirty="0">
                <a:solidFill>
                  <a:schemeClr val="bg1"/>
                </a:solidFill>
                <a:latin typeface="Myriad Pro" panose="020B0503030403020204" pitchFamily="34" charset="0"/>
              </a:rPr>
              <a:t>Konsultacje publiczne projektu FEPZ: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styczeń 2022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"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/>
              </a:buClr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rójkąt 9">
            <a:extLst>
              <a:ext uri="{FF2B5EF4-FFF2-40B4-BE49-F238E27FC236}">
                <a16:creationId xmlns:a16="http://schemas.microsoft.com/office/drawing/2014/main" id="{F7E784E0-8CC4-411B-A2C9-6AD7F3625B18}"/>
              </a:ext>
            </a:extLst>
          </p:cNvPr>
          <p:cNvSpPr/>
          <p:nvPr/>
        </p:nvSpPr>
        <p:spPr>
          <a:xfrm rot="5400000">
            <a:off x="366413" y="1991271"/>
            <a:ext cx="299807" cy="18983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rójkąt 9">
            <a:extLst>
              <a:ext uri="{FF2B5EF4-FFF2-40B4-BE49-F238E27FC236}">
                <a16:creationId xmlns:a16="http://schemas.microsoft.com/office/drawing/2014/main" id="{DB09CEB3-CA26-4C55-891C-C0F0490CAC61}"/>
              </a:ext>
            </a:extLst>
          </p:cNvPr>
          <p:cNvSpPr/>
          <p:nvPr/>
        </p:nvSpPr>
        <p:spPr>
          <a:xfrm rot="5400000">
            <a:off x="366412" y="3847326"/>
            <a:ext cx="299807" cy="18983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Trójkąt 9">
            <a:extLst>
              <a:ext uri="{FF2B5EF4-FFF2-40B4-BE49-F238E27FC236}">
                <a16:creationId xmlns:a16="http://schemas.microsoft.com/office/drawing/2014/main" id="{73A4E692-11AF-4AD5-BBCC-87B5393F4217}"/>
              </a:ext>
            </a:extLst>
          </p:cNvPr>
          <p:cNvSpPr/>
          <p:nvPr/>
        </p:nvSpPr>
        <p:spPr>
          <a:xfrm rot="5400000">
            <a:off x="363108" y="5295977"/>
            <a:ext cx="299807" cy="18983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53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714A045-B6E8-40AD-A408-EA1342895DC7}"/>
              </a:ext>
            </a:extLst>
          </p:cNvPr>
          <p:cNvSpPr txBox="1"/>
          <p:nvPr/>
        </p:nvSpPr>
        <p:spPr>
          <a:xfrm>
            <a:off x="87086" y="2898812"/>
            <a:ext cx="12104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br>
              <a:rPr lang="pl-PL" sz="28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uwarunkowania dla planowanego wsparcia</a:t>
            </a:r>
            <a:endParaRPr lang="pl-PL" sz="2800" dirty="0">
              <a:latin typeface="Myriad Pro" panose="020B0503030403020204" pitchFamily="34" charset="0"/>
            </a:endParaRPr>
          </a:p>
          <a:p>
            <a:pPr algn="ctr"/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1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714A045-B6E8-40AD-A408-EA1342895DC7}"/>
              </a:ext>
            </a:extLst>
          </p:cNvPr>
          <p:cNvSpPr txBox="1"/>
          <p:nvPr/>
        </p:nvSpPr>
        <p:spPr>
          <a:xfrm>
            <a:off x="2149311" y="384212"/>
            <a:ext cx="1004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wstępny podział </a:t>
            </a: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1,611 mld EUR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na Cele Polityki i priorytety</a:t>
            </a:r>
            <a:r>
              <a:rPr lang="pl-PL" sz="2800" dirty="0">
                <a:latin typeface="Myriad Pro" panose="020B0503030403020204" pitchFamily="34" charset="0"/>
              </a:rPr>
              <a:t> </a:t>
            </a:r>
          </a:p>
          <a:p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706F7BDA-0CCD-480D-B265-351A5D25D2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157242"/>
              </p:ext>
            </p:extLst>
          </p:nvPr>
        </p:nvGraphicFramePr>
        <p:xfrm>
          <a:off x="-304800" y="1206501"/>
          <a:ext cx="12433300" cy="588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CAACB439-A1D2-4B7C-85E2-7548FA08FF17}"/>
              </a:ext>
            </a:extLst>
          </p:cNvPr>
          <p:cNvSpPr txBox="1"/>
          <p:nvPr/>
        </p:nvSpPr>
        <p:spPr>
          <a:xfrm>
            <a:off x="406401" y="6126423"/>
            <a:ext cx="340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r>
              <a:rPr lang="pl-PL" b="1" dirty="0">
                <a:solidFill>
                  <a:srgbClr val="059FE4"/>
                </a:solidFill>
                <a:latin typeface="Myriad Pro" panose="020B0503030403020204" pitchFamily="34" charset="0"/>
              </a:rPr>
              <a:t>EFRR:  1 207 295 447 EUR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r>
              <a:rPr lang="pl-PL" b="1" dirty="0">
                <a:solidFill>
                  <a:srgbClr val="0BB458"/>
                </a:solidFill>
                <a:latin typeface="Myriad Pro" panose="020B0503030403020204" pitchFamily="34" charset="0"/>
              </a:rPr>
              <a:t>EFS+: 403 913 949 EUR</a:t>
            </a:r>
          </a:p>
        </p:txBody>
      </p:sp>
    </p:spTree>
    <p:extLst>
      <p:ext uri="{BB962C8B-B14F-4D97-AF65-F5344CB8AC3E}">
        <p14:creationId xmlns:p14="http://schemas.microsoft.com/office/powerpoint/2010/main" val="117334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08759DD-E8C2-4E88-AA9C-3B71FA09DC08}"/>
              </a:ext>
            </a:extLst>
          </p:cNvPr>
          <p:cNvSpPr/>
          <p:nvPr/>
        </p:nvSpPr>
        <p:spPr>
          <a:xfrm>
            <a:off x="8242300" y="0"/>
            <a:ext cx="394969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2764526-2463-46D8-A5D2-9199E782E2E4}"/>
              </a:ext>
            </a:extLst>
          </p:cNvPr>
          <p:cNvSpPr txBox="1"/>
          <p:nvPr/>
        </p:nvSpPr>
        <p:spPr>
          <a:xfrm>
            <a:off x="2149311" y="384212"/>
            <a:ext cx="1004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br>
              <a:rPr lang="pl-PL" sz="28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warunki narzucane przez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MFiPR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w Kontrakcie Programowym</a:t>
            </a:r>
            <a:endParaRPr lang="pl-PL" sz="2800" dirty="0">
              <a:latin typeface="Myriad Pro" panose="020B0503030403020204" pitchFamily="34" charset="0"/>
            </a:endParaRPr>
          </a:p>
          <a:p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FDC23B3-AE60-467C-B986-AA5B43F3DA18}"/>
              </a:ext>
            </a:extLst>
          </p:cNvPr>
          <p:cNvSpPr txBox="1"/>
          <p:nvPr/>
        </p:nvSpPr>
        <p:spPr>
          <a:xfrm>
            <a:off x="2413262" y="1192399"/>
            <a:ext cx="582903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minimalny limit alokacji EFRR na CP2: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33,2 proc.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wydatki na cele klimatyczne: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34,51 proc.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EFRR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preferencje dla projektów hybrydowych 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(formuła PPP z dotacją ze środków UE)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wsparcie dla publicznej infrastruktury badawczej i projektów z zakresie e-zdrowia i telemedycyny wyłącznie po pozytywnej opinii rządu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obowiązek informowania rządu o ważnych etapach realizacji większych projektów i organizacji na wskazanie rządu wydarzeń medialnych z udziałem przedstawiciela rządu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podpisanie Kontraktu Programowego warunkiem dla negocjacji FEPZ z KE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70F09DC-D97E-4881-BBDF-B96705CFC888}"/>
              </a:ext>
            </a:extLst>
          </p:cNvPr>
          <p:cNvSpPr txBox="1"/>
          <p:nvPr/>
        </p:nvSpPr>
        <p:spPr>
          <a:xfrm>
            <a:off x="8242302" y="1192398"/>
            <a:ext cx="38299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limit alokacji EFRR na CP2 </a:t>
            </a:r>
            <a:b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i wydatki klimatyczne </a:t>
            </a:r>
            <a:b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dla całego kraju: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30 proc.</a:t>
            </a:r>
          </a:p>
          <a:p>
            <a:pPr>
              <a:buClr>
                <a:srgbClr val="059FE4"/>
              </a:buClr>
              <a:buSzPct val="125000"/>
            </a:pPr>
            <a:endParaRPr lang="pl-PL" sz="14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endParaRPr lang="pl-PL" sz="14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>
              <a:buClr>
                <a:srgbClr val="059FE4"/>
              </a:buClr>
              <a:buSzPct val="125000"/>
            </a:pPr>
            <a:endParaRPr lang="pl-PL" sz="20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oczekiwanie informowania rządu z min. tygodniowym wyprzedzeniem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7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714A045-B6E8-40AD-A408-EA1342895DC7}"/>
              </a:ext>
            </a:extLst>
          </p:cNvPr>
          <p:cNvSpPr txBox="1"/>
          <p:nvPr/>
        </p:nvSpPr>
        <p:spPr>
          <a:xfrm>
            <a:off x="87086" y="2898812"/>
            <a:ext cx="12104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br>
              <a:rPr lang="pl-PL" sz="28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instrumenty terytorialne</a:t>
            </a:r>
            <a:endParaRPr lang="pl-PL" sz="2800" dirty="0">
              <a:latin typeface="Myriad Pro" panose="020B0503030403020204" pitchFamily="34" charset="0"/>
            </a:endParaRPr>
          </a:p>
          <a:p>
            <a:pPr algn="ctr"/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9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8FA79E50-C079-4F82-A0DF-5F96E55F446B}"/>
              </a:ext>
            </a:extLst>
          </p:cNvPr>
          <p:cNvSpPr/>
          <p:nvPr/>
        </p:nvSpPr>
        <p:spPr>
          <a:xfrm>
            <a:off x="2380605" y="0"/>
            <a:ext cx="421454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CEF4E89-D09F-4581-A94E-9C1183EDB9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7" y="1000507"/>
            <a:ext cx="2698398" cy="2390010"/>
          </a:xfrm>
          <a:prstGeom prst="rect">
            <a:avLst/>
          </a:prstGeom>
          <a:ln w="19050">
            <a:solidFill>
              <a:srgbClr val="059FE4"/>
            </a:solidFill>
          </a:ln>
        </p:spPr>
      </p:pic>
      <p:pic>
        <p:nvPicPr>
          <p:cNvPr id="11" name="Obraz 3">
            <a:extLst>
              <a:ext uri="{FF2B5EF4-FFF2-40B4-BE49-F238E27FC236}">
                <a16:creationId xmlns:a16="http://schemas.microsoft.com/office/drawing/2014/main" id="{91CA48F6-CE3D-4943-9B3F-2D7F31BDA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37" y="3853897"/>
            <a:ext cx="2698398" cy="2942785"/>
          </a:xfrm>
          <a:prstGeom prst="rect">
            <a:avLst/>
          </a:prstGeom>
          <a:noFill/>
          <a:ln w="19050">
            <a:solidFill>
              <a:srgbClr val="059F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0B768E0-162A-4DDC-AA23-1E83C4E79A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879" y="778682"/>
            <a:ext cx="5607958" cy="608511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C2E9E86-203C-4694-BF50-69AF7414C29D}"/>
              </a:ext>
            </a:extLst>
          </p:cNvPr>
          <p:cNvSpPr txBox="1"/>
          <p:nvPr/>
        </p:nvSpPr>
        <p:spPr>
          <a:xfrm>
            <a:off x="2149311" y="384212"/>
            <a:ext cx="1004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</a:t>
            </a:r>
            <a:r>
              <a:rPr lang="pl-PL" sz="2800" b="1" dirty="0">
                <a:ln w="3175">
                  <a:noFill/>
                </a:ln>
                <a:solidFill>
                  <a:srgbClr val="059FE4"/>
                </a:solidFill>
                <a:latin typeface="Myriad Pro" panose="020B0503030403020204" pitchFamily="34" charset="0"/>
              </a:rPr>
              <a:t>1-2</a:t>
            </a:r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027</a:t>
            </a:r>
          </a:p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					obszary problemowe</a:t>
            </a:r>
            <a:r>
              <a:rPr lang="pl-PL" sz="2800" dirty="0">
                <a:latin typeface="Myriad Pro" panose="020B0503030403020204" pitchFamily="34" charset="0"/>
              </a:rPr>
              <a:t> </a:t>
            </a:r>
          </a:p>
          <a:p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01FBACB-23AD-491C-9B4F-385124253B89}"/>
              </a:ext>
            </a:extLst>
          </p:cNvPr>
          <p:cNvSpPr txBox="1"/>
          <p:nvPr/>
        </p:nvSpPr>
        <p:spPr>
          <a:xfrm>
            <a:off x="2776517" y="3836234"/>
            <a:ext cx="36636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Specjalna Strefa Włączenia: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delimitacja SSW na podstawie 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6 mierników syntetycznych</a:t>
            </a:r>
            <a:endParaRPr lang="pl-PL" sz="1600" i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zgodnie z ostatnią aktualizacją (2021) 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SSW obejmuje </a:t>
            </a: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74 gminy </a:t>
            </a:r>
            <a:br>
              <a:rPr lang="pl-PL" sz="16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(65 w obszarze podstawowym 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 9 w obszarze przejściowym)</a:t>
            </a:r>
          </a:p>
          <a:p>
            <a:pPr marL="285750" indent="-285750">
              <a:buClr>
                <a:schemeClr val="bg1"/>
              </a:buClr>
              <a:buSzPct val="125000"/>
              <a:buFont typeface="Wingdings 3" panose="05040102010807070707" pitchFamily="18" charset="2"/>
              <a:buChar char=""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rgbClr val="059FE4"/>
                </a:solidFill>
                <a:latin typeface="Myriad Pro" panose="020B0503030403020204" pitchFamily="34" charset="0"/>
              </a:rPr>
              <a:t>delimitacja krajowych OSI </a:t>
            </a:r>
            <a:br>
              <a:rPr lang="pl-PL" sz="1600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sz="1600" b="1" dirty="0">
                <a:solidFill>
                  <a:srgbClr val="059FE4"/>
                </a:solidFill>
                <a:latin typeface="Myriad Pro" panose="020B0503030403020204" pitchFamily="34" charset="0"/>
              </a:rPr>
              <a:t>pokrywa się </a:t>
            </a:r>
            <a:r>
              <a:rPr lang="pl-PL" sz="1600" dirty="0">
                <a:solidFill>
                  <a:srgbClr val="059FE4"/>
                </a:solidFill>
                <a:latin typeface="Myriad Pro" panose="020B0503030403020204" pitchFamily="34" charset="0"/>
              </a:rPr>
              <a:t>z obszarem SSW</a:t>
            </a:r>
            <a:endParaRPr lang="pl-PL" sz="1600" dirty="0">
              <a:solidFill>
                <a:srgbClr val="059FE4"/>
              </a:solidFill>
            </a:endParaRPr>
          </a:p>
          <a:p>
            <a:pPr marL="285750" indent="-285750">
              <a:buClr>
                <a:schemeClr val="bg1"/>
              </a:buClr>
              <a:buSzPct val="125000"/>
              <a:buFont typeface="Wingdings 3" panose="05040102010807070707" pitchFamily="18" charset="2"/>
              <a:buChar char=""/>
            </a:pPr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EC055B1-B84F-4C4E-BC1D-4B547B429505}"/>
              </a:ext>
            </a:extLst>
          </p:cNvPr>
          <p:cNvSpPr txBox="1"/>
          <p:nvPr/>
        </p:nvSpPr>
        <p:spPr>
          <a:xfrm>
            <a:off x="2787403" y="960463"/>
            <a:ext cx="3744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Obszary Strategicznej Interwencji 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(krajowe)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na Pomorzu Zachodnim:</a:t>
            </a:r>
          </a:p>
          <a:p>
            <a:pPr marL="285750" lvl="1" indent="-285750">
              <a:buClr>
                <a:schemeClr val="bg1"/>
              </a:buClr>
              <a:buSzPct val="125000"/>
              <a:buFont typeface="Wingdings 3" panose="05040102010807070707" pitchFamily="18" charset="2"/>
              <a:buChar char=""/>
            </a:pPr>
            <a:endParaRPr lang="pl-PL" sz="1600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lvl="1" indent="-285750">
              <a:buClr>
                <a:schemeClr val="bg1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rgbClr val="059FE4"/>
                </a:solidFill>
                <a:latin typeface="Myriad Pro" panose="020B0503030403020204" pitchFamily="34" charset="0"/>
              </a:rPr>
              <a:t>obszary zagrożone trwałą marginalizacją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obejmują </a:t>
            </a: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60 gmin</a:t>
            </a:r>
            <a:endParaRPr lang="pl-PL" sz="1600" i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lvl="1" indent="-285750">
              <a:buClr>
                <a:schemeClr val="bg1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7 miast (Białogard, Choszczno, Gryfice, Stargard, Szczecinek, Świdwin, Wałcz)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ma status </a:t>
            </a:r>
            <a:r>
              <a:rPr lang="pl-PL" sz="1600" dirty="0">
                <a:solidFill>
                  <a:srgbClr val="059FE4"/>
                </a:solidFill>
                <a:latin typeface="Myriad Pro" panose="020B0503030403020204" pitchFamily="34" charset="0"/>
              </a:rPr>
              <a:t>miast średnich tracących funkcje</a:t>
            </a:r>
          </a:p>
        </p:txBody>
      </p:sp>
      <p:sp>
        <p:nvSpPr>
          <p:cNvPr id="16" name="Strzałka: pagon 15">
            <a:extLst>
              <a:ext uri="{FF2B5EF4-FFF2-40B4-BE49-F238E27FC236}">
                <a16:creationId xmlns:a16="http://schemas.microsoft.com/office/drawing/2014/main" id="{9F258D4A-31FE-4554-970B-2D916993A144}"/>
              </a:ext>
            </a:extLst>
          </p:cNvPr>
          <p:cNvSpPr/>
          <p:nvPr/>
        </p:nvSpPr>
        <p:spPr>
          <a:xfrm>
            <a:off x="5672388" y="6080203"/>
            <a:ext cx="524048" cy="51683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Strzałka: pagon 19">
            <a:extLst>
              <a:ext uri="{FF2B5EF4-FFF2-40B4-BE49-F238E27FC236}">
                <a16:creationId xmlns:a16="http://schemas.microsoft.com/office/drawing/2014/main" id="{1FA81B78-EF7E-452D-921D-57C22B685A40}"/>
              </a:ext>
            </a:extLst>
          </p:cNvPr>
          <p:cNvSpPr/>
          <p:nvPr/>
        </p:nvSpPr>
        <p:spPr>
          <a:xfrm>
            <a:off x="6124195" y="6080203"/>
            <a:ext cx="524048" cy="51683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Strzałka: pagon 20">
            <a:extLst>
              <a:ext uri="{FF2B5EF4-FFF2-40B4-BE49-F238E27FC236}">
                <a16:creationId xmlns:a16="http://schemas.microsoft.com/office/drawing/2014/main" id="{E2A839F7-FFFF-4BBA-AB94-FAAAB2A6FE65}"/>
              </a:ext>
            </a:extLst>
          </p:cNvPr>
          <p:cNvSpPr/>
          <p:nvPr/>
        </p:nvSpPr>
        <p:spPr>
          <a:xfrm>
            <a:off x="6595149" y="6080203"/>
            <a:ext cx="470954" cy="51683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1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BA4B06A6-B7F3-495E-A839-B3D121852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1258"/>
          <a:stretch/>
        </p:blipFill>
        <p:spPr bwMode="auto">
          <a:xfrm>
            <a:off x="7357499" y="740749"/>
            <a:ext cx="4505655" cy="590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8FA79E50-C079-4F82-A0DF-5F96E55F446B}"/>
              </a:ext>
            </a:extLst>
          </p:cNvPr>
          <p:cNvSpPr/>
          <p:nvPr/>
        </p:nvSpPr>
        <p:spPr>
          <a:xfrm>
            <a:off x="2380605" y="0"/>
            <a:ext cx="421454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C2E9E86-203C-4694-BF50-69AF7414C29D}"/>
              </a:ext>
            </a:extLst>
          </p:cNvPr>
          <p:cNvSpPr txBox="1"/>
          <p:nvPr/>
        </p:nvSpPr>
        <p:spPr>
          <a:xfrm>
            <a:off x="2149311" y="384212"/>
            <a:ext cx="1004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</a:t>
            </a:r>
            <a:r>
              <a:rPr lang="pl-PL" sz="2800" b="1" dirty="0">
                <a:ln w="3175">
                  <a:noFill/>
                </a:ln>
                <a:solidFill>
                  <a:srgbClr val="059FE4"/>
                </a:solidFill>
                <a:latin typeface="Myriad Pro" panose="020B0503030403020204" pitchFamily="34" charset="0"/>
              </a:rPr>
              <a:t>1-2</a:t>
            </a:r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027</a:t>
            </a:r>
          </a:p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					wymiar terytorialny</a:t>
            </a:r>
            <a:r>
              <a:rPr lang="pl-PL" sz="2800" dirty="0">
                <a:latin typeface="Myriad Pro" panose="020B0503030403020204" pitchFamily="34" charset="0"/>
              </a:rPr>
              <a:t> </a:t>
            </a:r>
          </a:p>
          <a:p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143B644-7398-4397-93CB-7790623A78D4}"/>
              </a:ext>
            </a:extLst>
          </p:cNvPr>
          <p:cNvSpPr txBox="1"/>
          <p:nvPr/>
        </p:nvSpPr>
        <p:spPr>
          <a:xfrm>
            <a:off x="6866704" y="6307970"/>
            <a:ext cx="518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rgbClr val="059FE4"/>
                </a:solidFill>
                <a:latin typeface="Myriad Pro" panose="020B0503030403020204" pitchFamily="34" charset="0"/>
              </a:rPr>
              <a:t>wstępna delimitacja </a:t>
            </a:r>
            <a:br>
              <a:rPr lang="pl-PL" sz="1600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sz="1600" dirty="0">
                <a:solidFill>
                  <a:srgbClr val="059FE4"/>
                </a:solidFill>
                <a:latin typeface="Myriad Pro" panose="020B0503030403020204" pitchFamily="34" charset="0"/>
              </a:rPr>
              <a:t>Zintegrowanych Inwestycji Terytorialnych</a:t>
            </a:r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Obraz 12" descr="OF Zbiorcza miasta_obr">
            <a:extLst>
              <a:ext uri="{FF2B5EF4-FFF2-40B4-BE49-F238E27FC236}">
                <a16:creationId xmlns:a16="http://schemas.microsoft.com/office/drawing/2014/main" id="{C43F907E-8ABC-466F-9253-2CE368F1D1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887762"/>
            <a:ext cx="5324612" cy="3849117"/>
          </a:xfrm>
          <a:prstGeom prst="rect">
            <a:avLst/>
          </a:prstGeom>
          <a:ln w="19050">
            <a:solidFill>
              <a:srgbClr val="059FE4"/>
            </a:solidFill>
          </a:ln>
          <a:effectLst/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DD89A0D-8CB7-4707-8469-D24B92D05568}"/>
              </a:ext>
            </a:extLst>
          </p:cNvPr>
          <p:cNvSpPr txBox="1"/>
          <p:nvPr/>
        </p:nvSpPr>
        <p:spPr>
          <a:xfrm>
            <a:off x="2047623" y="4899237"/>
            <a:ext cx="44298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SzPct val="125000"/>
            </a:pPr>
            <a:endParaRPr lang="pl-PL" sz="16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Wstępna delimitacja ZIT:</a:t>
            </a:r>
            <a:b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endParaRPr lang="pl-PL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inicjatywa oddolna partnerstw</a:t>
            </a:r>
            <a:endParaRPr lang="pl-PL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doświadczenia perspektywy 2014-2020: ZIT-y, Kontrakty Samorządowe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19E54C4-0D3B-43B9-AE45-91FD54E7D1B3}"/>
              </a:ext>
            </a:extLst>
          </p:cNvPr>
          <p:cNvSpPr txBox="1"/>
          <p:nvPr/>
        </p:nvSpPr>
        <p:spPr>
          <a:xfrm>
            <a:off x="-691511" y="4750240"/>
            <a:ext cx="5189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rgbClr val="059FE4"/>
                </a:solidFill>
                <a:latin typeface="Myriad Pro" panose="020B0503030403020204" pitchFamily="34" charset="0"/>
              </a:rPr>
              <a:t>o</a:t>
            </a:r>
            <a:r>
              <a:rPr lang="pl-PL" sz="1600">
                <a:solidFill>
                  <a:srgbClr val="059FE4"/>
                </a:solidFill>
                <a:latin typeface="Myriad Pro" panose="020B0503030403020204" pitchFamily="34" charset="0"/>
              </a:rPr>
              <a:t>bszary </a:t>
            </a:r>
            <a:r>
              <a:rPr lang="pl-PL" sz="1600" dirty="0">
                <a:solidFill>
                  <a:srgbClr val="059FE4"/>
                </a:solidFill>
                <a:latin typeface="Myriad Pro" panose="020B0503030403020204" pitchFamily="34" charset="0"/>
              </a:rPr>
              <a:t>funkcjonalne na Pomorzu Zachodnim</a:t>
            </a:r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1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307081D-DE35-4D4E-8828-362338E720C3}"/>
              </a:ext>
            </a:extLst>
          </p:cNvPr>
          <p:cNvSpPr txBox="1"/>
          <p:nvPr/>
        </p:nvSpPr>
        <p:spPr>
          <a:xfrm>
            <a:off x="2149311" y="384212"/>
            <a:ext cx="1004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br>
              <a:rPr lang="pl-PL" sz="28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Zintegrowane Inwestycje Terytorialne</a:t>
            </a:r>
            <a:endParaRPr lang="pl-PL" sz="2800" dirty="0">
              <a:latin typeface="Myriad Pro" panose="020B0503030403020204" pitchFamily="34" charset="0"/>
            </a:endParaRPr>
          </a:p>
          <a:p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8AFCE0-707F-4132-BDB5-C9C5D69AC10F}"/>
              </a:ext>
            </a:extLst>
          </p:cNvPr>
          <p:cNvSpPr txBox="1"/>
          <p:nvPr/>
        </p:nvSpPr>
        <p:spPr>
          <a:xfrm>
            <a:off x="2235200" y="1398880"/>
            <a:ext cx="99567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SzPct val="125000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Podstawowe zasady budowania </a:t>
            </a:r>
            <a:r>
              <a:rPr lang="pl-PL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ZITów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oddolny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charakter procesu zawiązywania i rozwoju partnerstw samorządów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ZITy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realizowane w 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miejskich obszarach funkcjonalnych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wskazanych jako obszary strategicznej interwencji w strategii rozwoju województwa (art. 34 projektu ustawy wdrożeniowej) 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partycypacyjne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opracowanie strategii terytorialnych 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wyznaczenie w strategiach terytorialnych w ramach 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wspólnie uzgodnionych celów rozwojowych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, będących następnie podstawą do interwencji, m.in. z FEPZ</a:t>
            </a:r>
          </a:p>
          <a:p>
            <a:pPr>
              <a:buClr>
                <a:schemeClr val="bg1">
                  <a:lumMod val="50000"/>
                </a:schemeClr>
              </a:buClr>
              <a:buSzPct val="125000"/>
            </a:pPr>
            <a:endParaRPr lang="pl-PL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25000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Podstawowe  warunki realizacji </a:t>
            </a:r>
            <a:r>
              <a:rPr lang="pl-PL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ZITów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zawiązanie 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zinstytucjonalizowanej formy partnerstwa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(Związek ZIT) i przyjęcie Strategii ZIT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możliwość realizacji ZIT w ramach 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wszystkich celów polityki spójności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2021-2027 (w FEPZ: CP1-CP5) 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wymóg interwencji w ramach Strategii ZIT o charakterze 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zintegrowanym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ponadlokalnym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,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służącym w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zmacnianiu relacji funkcjonalnych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realizacja ZIT poprzez działania ukierunkowane w szczególności na: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rozwój zrównoważonego transportu publicznego łączącego miasto i jego obszar funkcjonalny (CP2)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poprawę stanu środowiska przyrodniczego na obszarze funkcjonalnym miasta (CP2)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rozwój kształcenia i szkolenia zawodowego w odpowiedzi na potrzeby i wyzwania rynku pracy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 obszarze funkcjonalnym (CP 4)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rozwój kultury i turystyki (CP 5)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wzrost atrakcyjności inwestycyjnej (CP 5)</a:t>
            </a:r>
          </a:p>
        </p:txBody>
      </p:sp>
    </p:spTree>
    <p:extLst>
      <p:ext uri="{BB962C8B-B14F-4D97-AF65-F5344CB8AC3E}">
        <p14:creationId xmlns:p14="http://schemas.microsoft.com/office/powerpoint/2010/main" val="335311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714A045-B6E8-40AD-A408-EA1342895DC7}"/>
              </a:ext>
            </a:extLst>
          </p:cNvPr>
          <p:cNvSpPr txBox="1"/>
          <p:nvPr/>
        </p:nvSpPr>
        <p:spPr>
          <a:xfrm>
            <a:off x="87086" y="2898812"/>
            <a:ext cx="12104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br>
              <a:rPr lang="pl-PL" sz="28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kluczowe wątki w procesie przygotowań</a:t>
            </a:r>
            <a:endParaRPr lang="pl-PL" sz="2800" dirty="0">
              <a:latin typeface="Myriad Pro" panose="020B0503030403020204" pitchFamily="34" charset="0"/>
            </a:endParaRPr>
          </a:p>
          <a:p>
            <a:pPr algn="ctr"/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68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307081D-DE35-4D4E-8828-362338E720C3}"/>
              </a:ext>
            </a:extLst>
          </p:cNvPr>
          <p:cNvSpPr txBox="1"/>
          <p:nvPr/>
        </p:nvSpPr>
        <p:spPr>
          <a:xfrm>
            <a:off x="2149311" y="384212"/>
            <a:ext cx="1004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br>
              <a:rPr lang="pl-PL" sz="28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Zintegrowane Inwestycje Terytorialne</a:t>
            </a:r>
            <a:endParaRPr lang="pl-PL" sz="2800" dirty="0">
              <a:latin typeface="Myriad Pro" panose="020B0503030403020204" pitchFamily="34" charset="0"/>
            </a:endParaRPr>
          </a:p>
          <a:p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8AFCE0-707F-4132-BDB5-C9C5D69AC10F}"/>
              </a:ext>
            </a:extLst>
          </p:cNvPr>
          <p:cNvSpPr txBox="1"/>
          <p:nvPr/>
        </p:nvSpPr>
        <p:spPr>
          <a:xfrm>
            <a:off x="2051336" y="1426585"/>
            <a:ext cx="501879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Planowana alokacja na </a:t>
            </a:r>
            <a:r>
              <a:rPr lang="pl-PL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ZITy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:</a:t>
            </a:r>
            <a:b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400" b="1" dirty="0">
                <a:solidFill>
                  <a:srgbClr val="059FE4"/>
                </a:solidFill>
                <a:latin typeface="Myriad Pro" panose="020B0503030403020204" pitchFamily="34" charset="0"/>
              </a:rPr>
              <a:t>270 mln EUR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 EFRR i EFS+</a:t>
            </a:r>
            <a:br>
              <a:rPr lang="pl-PL" sz="2400" b="1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(głównie w CP5, CP2 i CP4)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Obszary problemowe </a:t>
            </a:r>
            <a:b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na Pomorzu Zachodnim:</a:t>
            </a:r>
            <a:b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b="1" dirty="0">
                <a:solidFill>
                  <a:srgbClr val="059FE4"/>
                </a:solidFill>
                <a:latin typeface="Myriad Pro" panose="020B0503030403020204" pitchFamily="34" charset="0"/>
              </a:rPr>
              <a:t>gminy objęte SSW i/lub krajowymi Obszarami Strategicznej Interwencji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16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Szacuje się utworzenie do </a:t>
            </a:r>
            <a:r>
              <a:rPr lang="pl-PL" b="1" dirty="0">
                <a:solidFill>
                  <a:srgbClr val="059FE4"/>
                </a:solidFill>
                <a:latin typeface="Myriad Pro" panose="020B0503030403020204" pitchFamily="34" charset="0"/>
              </a:rPr>
              <a:t>13 </a:t>
            </a:r>
            <a:r>
              <a:rPr lang="pl-PL" b="1" dirty="0" err="1">
                <a:solidFill>
                  <a:srgbClr val="059FE4"/>
                </a:solidFill>
                <a:latin typeface="Myriad Pro" panose="020B0503030403020204" pitchFamily="34" charset="0"/>
              </a:rPr>
              <a:t>ZITów</a:t>
            </a:r>
            <a:r>
              <a:rPr lang="pl-PL" b="1" dirty="0">
                <a:solidFill>
                  <a:srgbClr val="059FE4"/>
                </a:solidFill>
                <a:latin typeface="Myriad Pro" panose="020B0503030403020204" pitchFamily="34" charset="0"/>
              </a:rPr>
              <a:t>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na bazie istniejących lub zawiązywanych partnerstw ponadlokalnych (</a:t>
            </a:r>
            <a:r>
              <a:rPr lang="pl-PL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ZITy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pl-PL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KSy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16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Przy 13 </a:t>
            </a:r>
            <a:r>
              <a:rPr lang="pl-PL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ZITach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:</a:t>
            </a: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stawka jednostkowa dla obszarów problemowych: </a:t>
            </a:r>
            <a:r>
              <a:rPr lang="pl-PL" b="1" dirty="0">
                <a:solidFill>
                  <a:srgbClr val="059FE4"/>
                </a:solidFill>
                <a:latin typeface="Myriad Pro" panose="020B0503030403020204" pitchFamily="34" charset="0"/>
              </a:rPr>
              <a:t>184 EUR </a:t>
            </a:r>
            <a:br>
              <a:rPr lang="pl-PL" b="1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b="1" dirty="0">
                <a:solidFill>
                  <a:srgbClr val="059FE4"/>
                </a:solidFill>
                <a:latin typeface="Myriad Pro" panose="020B0503030403020204" pitchFamily="34" charset="0"/>
              </a:rPr>
              <a:t>na mieszkańca</a:t>
            </a: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stawka jednostkowa dla pozostałych obszarów: </a:t>
            </a:r>
            <a:r>
              <a:rPr lang="pl-PL" b="1" dirty="0">
                <a:solidFill>
                  <a:srgbClr val="059FE4"/>
                </a:solidFill>
                <a:latin typeface="Myriad Pro" panose="020B0503030403020204" pitchFamily="34" charset="0"/>
              </a:rPr>
              <a:t>141,5 EUR na mieszkańca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4BBD343-97F0-4D0E-969B-F01F694E8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91506"/>
              </p:ext>
            </p:extLst>
          </p:nvPr>
        </p:nvGraphicFramePr>
        <p:xfrm>
          <a:off x="7319517" y="1377160"/>
          <a:ext cx="4355247" cy="4993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55247">
                  <a:extLst>
                    <a:ext uri="{9D8B030D-6E8A-4147-A177-3AD203B41FA5}">
                      <a16:colId xmlns:a16="http://schemas.microsoft.com/office/drawing/2014/main" val="3970894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Partnerstwo / Obszar funkcjonalny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60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Szczeciński Obszar Metropolitalny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Koszalińsko-Kołobrzesko-Białogardzki </a:t>
                      </a:r>
                      <a:b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Obszar Funkcjonalny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96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Strefa Centralna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84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Obszar Funkcjonalny Szczecinka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20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Obszar Funkcjonalny Wałcza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58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Lider Pojezierzy*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0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Obszar Funkcjonalny Goleniowa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84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Obszar Funkcjonalny Kamienia Pomorskiego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4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Obszar Funkcjonalny Gryfic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523619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Obszar Funkcjonalny Gryfina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1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Obszar Funkcjonalny Sławna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9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Obszar Funkcjonalny Stargardu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988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19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307081D-DE35-4D4E-8828-362338E720C3}"/>
              </a:ext>
            </a:extLst>
          </p:cNvPr>
          <p:cNvSpPr txBox="1"/>
          <p:nvPr/>
        </p:nvSpPr>
        <p:spPr>
          <a:xfrm>
            <a:off x="2149311" y="384212"/>
            <a:ext cx="1004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br>
              <a:rPr lang="pl-PL" sz="28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Rozwój Lokalny Kierowany przez Społeczność</a:t>
            </a:r>
            <a:endParaRPr lang="pl-PL" sz="2800" dirty="0">
              <a:latin typeface="Myriad Pro" panose="020B0503030403020204" pitchFamily="34" charset="0"/>
            </a:endParaRPr>
          </a:p>
          <a:p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8AFCE0-707F-4132-BDB5-C9C5D69AC10F}"/>
              </a:ext>
            </a:extLst>
          </p:cNvPr>
          <p:cNvSpPr txBox="1"/>
          <p:nvPr/>
        </p:nvSpPr>
        <p:spPr>
          <a:xfrm>
            <a:off x="2235200" y="1398880"/>
            <a:ext cx="995679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SzPct val="125000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Podstawowe zasady instrumentu RLKS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oddolność (szeroki udział społeczności lokalnej w tworzeniu i realizacji strategii)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terytorialność (lokalna strategia rozwoju przygotowana dla danego, spójnego obszaru)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zintegrowanie (łączenie różnych dziedzin gospodarki, współpraca różnych grup interesu)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partnerstwo (lokalna grupa działania jako lokalne partnerstwo, w którym uczestniczą różne podmioty 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 sektora publicznego, społecznego i gospodarczego)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innowacyjność (w skali lokalnej)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decentralizacja zarządzania i finansowania</a:t>
            </a: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sieciowanie i współpraca (wymiana doświadczeń i rozpowszechnianie dobrych praktyk)</a:t>
            </a:r>
          </a:p>
          <a:p>
            <a:pPr>
              <a:buClr>
                <a:schemeClr val="bg1">
                  <a:lumMod val="50000"/>
                </a:schemeClr>
              </a:buClr>
              <a:buSzPct val="125000"/>
            </a:pPr>
            <a:endParaRPr lang="pl-PL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25000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Uwarunkowania realizacji RLKS w FEPZ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RLKS wdrażany w formule 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bezpośredniej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– rola Lokalnych Grup Działania i Lokalnych Strategii Rozwoju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RLKS w formule wielofunduszowej (EFFROW + środki polityki spójności)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Wkład z FEPZ na 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poz. 20-25 mln EUR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 ramach środków 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EFS+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</a:t>
            </a:r>
            <a:r>
              <a:rPr lang="pl-PL" dirty="0">
                <a:solidFill>
                  <a:srgbClr val="059FE4"/>
                </a:solidFill>
                <a:latin typeface="Myriad Pro" panose="020B0503030403020204" pitchFamily="34" charset="0"/>
              </a:rPr>
              <a:t>Cel Polityki 4, cel szczegółowy (h)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: działania związane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 aktywizacją społeczno-zawodową oraz z ekonomią społeczną)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742950" lvl="1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08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42">
            <a:extLst>
              <a:ext uri="{FF2B5EF4-FFF2-40B4-BE49-F238E27FC236}">
                <a16:creationId xmlns:a16="http://schemas.microsoft.com/office/drawing/2014/main" id="{39BD9BBB-420B-4844-83A5-4D80129BA1B2}"/>
              </a:ext>
            </a:extLst>
          </p:cNvPr>
          <p:cNvGrpSpPr>
            <a:grpSpLocks/>
          </p:cNvGrpSpPr>
          <p:nvPr/>
        </p:nvGrpSpPr>
        <p:grpSpPr bwMode="auto">
          <a:xfrm>
            <a:off x="0" y="6151563"/>
            <a:ext cx="708025" cy="706437"/>
            <a:chOff x="1849717" y="3463677"/>
            <a:chExt cx="864958" cy="864096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B00A910-552A-48FE-9EC9-94BA927FA97B}"/>
                </a:ext>
              </a:extLst>
            </p:cNvPr>
            <p:cNvSpPr/>
            <p:nvPr/>
          </p:nvSpPr>
          <p:spPr>
            <a:xfrm>
              <a:off x="1849717" y="3896696"/>
              <a:ext cx="432478" cy="431077"/>
            </a:xfrm>
            <a:prstGeom prst="rect">
              <a:avLst/>
            </a:pr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FE423B15-7BA3-448E-8BD6-4FDE475524AA}"/>
                </a:ext>
              </a:extLst>
            </p:cNvPr>
            <p:cNvSpPr/>
            <p:nvPr/>
          </p:nvSpPr>
          <p:spPr>
            <a:xfrm>
              <a:off x="2282195" y="3896696"/>
              <a:ext cx="432480" cy="431077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AF4356F1-D055-403A-A23F-7014EDD87AF3}"/>
                </a:ext>
              </a:extLst>
            </p:cNvPr>
            <p:cNvSpPr/>
            <p:nvPr/>
          </p:nvSpPr>
          <p:spPr>
            <a:xfrm>
              <a:off x="1849717" y="3463677"/>
              <a:ext cx="432478" cy="433019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9" name="Grupa 41">
            <a:extLst>
              <a:ext uri="{FF2B5EF4-FFF2-40B4-BE49-F238E27FC236}">
                <a16:creationId xmlns:a16="http://schemas.microsoft.com/office/drawing/2014/main" id="{E7A6818A-B2EF-4180-8AF9-73FCF98F8EAD}"/>
              </a:ext>
            </a:extLst>
          </p:cNvPr>
          <p:cNvGrpSpPr>
            <a:grpSpLocks/>
          </p:cNvGrpSpPr>
          <p:nvPr/>
        </p:nvGrpSpPr>
        <p:grpSpPr bwMode="auto">
          <a:xfrm>
            <a:off x="11603038" y="0"/>
            <a:ext cx="588962" cy="588963"/>
            <a:chOff x="3202986" y="3501008"/>
            <a:chExt cx="720943" cy="720080"/>
          </a:xfrm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0B553AC9-0AB8-441C-B8FC-DB893158BF91}"/>
                </a:ext>
              </a:extLst>
            </p:cNvPr>
            <p:cNvSpPr/>
            <p:nvPr/>
          </p:nvSpPr>
          <p:spPr>
            <a:xfrm rot="10800000">
              <a:off x="3564429" y="3501008"/>
              <a:ext cx="359500" cy="36101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03B31FDA-4581-47D7-A4C6-E1DF971FE987}"/>
                </a:ext>
              </a:extLst>
            </p:cNvPr>
            <p:cNvSpPr/>
            <p:nvPr/>
          </p:nvSpPr>
          <p:spPr>
            <a:xfrm rot="10800000">
              <a:off x="3202986" y="3501008"/>
              <a:ext cx="359500" cy="36101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375AC4B0-E526-456F-B4C5-206D9CCFF782}"/>
                </a:ext>
              </a:extLst>
            </p:cNvPr>
            <p:cNvSpPr/>
            <p:nvPr/>
          </p:nvSpPr>
          <p:spPr>
            <a:xfrm rot="10800000">
              <a:off x="3564429" y="3862018"/>
              <a:ext cx="359500" cy="359070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74FFE00E-61A2-4B24-9861-2DB3BA8D8BAB}"/>
              </a:ext>
            </a:extLst>
          </p:cNvPr>
          <p:cNvGrpSpPr>
            <a:grpSpLocks noChangeAspect="1"/>
          </p:cNvGrpSpPr>
          <p:nvPr/>
        </p:nvGrpSpPr>
        <p:grpSpPr>
          <a:xfrm>
            <a:off x="3778563" y="1733592"/>
            <a:ext cx="4634874" cy="3390816"/>
            <a:chOff x="9738566" y="236730"/>
            <a:chExt cx="2376647" cy="1623968"/>
          </a:xfrm>
          <a:solidFill>
            <a:srgbClr val="FFFFFF"/>
          </a:solidFill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439CE1FC-2837-45CC-AC07-C0F2DE9D53B3}"/>
                </a:ext>
              </a:extLst>
            </p:cNvPr>
            <p:cNvSpPr/>
            <p:nvPr/>
          </p:nvSpPr>
          <p:spPr>
            <a:xfrm>
              <a:off x="9862898" y="236730"/>
              <a:ext cx="2127984" cy="1623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FF0EC2D7-6E4C-4BC2-AD21-64A753265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71" r="-2" b="16245"/>
            <a:stretch/>
          </p:blipFill>
          <p:spPr>
            <a:xfrm>
              <a:off x="9738566" y="378075"/>
              <a:ext cx="2376647" cy="1482623"/>
            </a:xfrm>
            <a:custGeom>
              <a:avLst/>
              <a:gdLst>
                <a:gd name="connsiteX0" fmla="*/ 2343548 w 7128913"/>
                <a:gd name="connsiteY0" fmla="*/ 0 h 6853457"/>
                <a:gd name="connsiteX1" fmla="*/ 5168877 w 7128913"/>
                <a:gd name="connsiteY1" fmla="*/ 0 h 6853457"/>
                <a:gd name="connsiteX2" fmla="*/ 5218299 w 7128913"/>
                <a:gd name="connsiteY2" fmla="*/ 19487 h 6853457"/>
                <a:gd name="connsiteX3" fmla="*/ 7014769 w 7128913"/>
                <a:gd name="connsiteY3" fmla="*/ 1610837 h 6853457"/>
                <a:gd name="connsiteX4" fmla="*/ 7128913 w 7128913"/>
                <a:gd name="connsiteY4" fmla="*/ 1827198 h 6853457"/>
                <a:gd name="connsiteX5" fmla="*/ 7128913 w 7128913"/>
                <a:gd name="connsiteY5" fmla="*/ 5131581 h 6853457"/>
                <a:gd name="connsiteX6" fmla="*/ 7091067 w 7128913"/>
                <a:gd name="connsiteY6" fmla="*/ 5210750 h 6853457"/>
                <a:gd name="connsiteX7" fmla="*/ 5546646 w 7128913"/>
                <a:gd name="connsiteY7" fmla="*/ 6783375 h 6853457"/>
                <a:gd name="connsiteX8" fmla="*/ 5409811 w 7128913"/>
                <a:gd name="connsiteY8" fmla="*/ 6853457 h 6853457"/>
                <a:gd name="connsiteX9" fmla="*/ 2102613 w 7128913"/>
                <a:gd name="connsiteY9" fmla="*/ 6853457 h 6853457"/>
                <a:gd name="connsiteX10" fmla="*/ 1965779 w 7128913"/>
                <a:gd name="connsiteY10" fmla="*/ 6783375 h 6853457"/>
                <a:gd name="connsiteX11" fmla="*/ 0 w 7128913"/>
                <a:gd name="connsiteY11" fmla="*/ 3480517 h 6853457"/>
                <a:gd name="connsiteX12" fmla="*/ 2294125 w 7128913"/>
                <a:gd name="connsiteY12" fmla="*/ 19487 h 685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28913" h="6853457">
                  <a:moveTo>
                    <a:pt x="2343548" y="0"/>
                  </a:moveTo>
                  <a:lnTo>
                    <a:pt x="5168877" y="0"/>
                  </a:lnTo>
                  <a:lnTo>
                    <a:pt x="5218299" y="19487"/>
                  </a:lnTo>
                  <a:cubicBezTo>
                    <a:pt x="5976640" y="340238"/>
                    <a:pt x="6607722" y="902948"/>
                    <a:pt x="7014769" y="1610837"/>
                  </a:cubicBezTo>
                  <a:lnTo>
                    <a:pt x="7128913" y="1827198"/>
                  </a:lnTo>
                  <a:lnTo>
                    <a:pt x="7128913" y="5131581"/>
                  </a:lnTo>
                  <a:lnTo>
                    <a:pt x="7091067" y="5210750"/>
                  </a:lnTo>
                  <a:cubicBezTo>
                    <a:pt x="6744936" y="5876527"/>
                    <a:pt x="6205281" y="6425584"/>
                    <a:pt x="5546646" y="6783375"/>
                  </a:cubicBezTo>
                  <a:lnTo>
                    <a:pt x="5409811" y="6853457"/>
                  </a:lnTo>
                  <a:lnTo>
                    <a:pt x="2102613" y="6853457"/>
                  </a:lnTo>
                  <a:lnTo>
                    <a:pt x="1965779" y="6783375"/>
                  </a:lnTo>
                  <a:cubicBezTo>
                    <a:pt x="794873" y="6147301"/>
                    <a:pt x="0" y="4906735"/>
                    <a:pt x="0" y="3480517"/>
                  </a:cubicBezTo>
                  <a:cubicBezTo>
                    <a:pt x="0" y="1924643"/>
                    <a:pt x="945964" y="589711"/>
                    <a:pt x="2294125" y="19487"/>
                  </a:cubicBezTo>
                  <a:close/>
                </a:path>
              </a:pathLst>
            </a:custGeom>
            <a:grpFill/>
          </p:spPr>
        </p:pic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45B6E8E7-1254-4633-B646-25CDE2D885E4}"/>
              </a:ext>
            </a:extLst>
          </p:cNvPr>
          <p:cNvSpPr/>
          <p:nvPr/>
        </p:nvSpPr>
        <p:spPr>
          <a:xfrm>
            <a:off x="0" y="54195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u="sng" dirty="0">
                <a:solidFill>
                  <a:srgbClr val="059FE4"/>
                </a:solidFill>
                <a:latin typeface="Myriad Pro" panose="020B0503030403020204" pitchFamily="34" charset="0"/>
              </a:rPr>
              <a:t>http://www.FEPZ.wzp.pl</a:t>
            </a:r>
            <a:r>
              <a:rPr lang="pl-PL" sz="3200" dirty="0">
                <a:solidFill>
                  <a:srgbClr val="059FE4"/>
                </a:solidFill>
                <a:latin typeface="Myriad Pro" panose="020B0503030403020204" pitchFamily="34" charset="0"/>
              </a:rPr>
              <a:t>	</a:t>
            </a:r>
            <a:r>
              <a:rPr lang="pl-PL" sz="3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•</a:t>
            </a:r>
            <a:r>
              <a:rPr lang="pl-PL" sz="3200" dirty="0">
                <a:solidFill>
                  <a:srgbClr val="000000"/>
                </a:solidFill>
                <a:latin typeface="Myriad Pro" panose="020B0503030403020204" pitchFamily="34" charset="0"/>
              </a:rPr>
              <a:t>     </a:t>
            </a:r>
            <a:r>
              <a:rPr lang="pl-PL" sz="3200" dirty="0">
                <a:solidFill>
                  <a:srgbClr val="059FE4"/>
                </a:solidFill>
                <a:latin typeface="Myriad Pro" panose="020B0503030403020204" pitchFamily="34" charset="0"/>
              </a:rPr>
              <a:t>e-mail: </a:t>
            </a:r>
            <a:r>
              <a:rPr lang="pl-PL" sz="3200" u="sng" dirty="0">
                <a:solidFill>
                  <a:srgbClr val="059FE4"/>
                </a:solidFill>
                <a:latin typeface="Myriad Pro" panose="020B0503030403020204" pitchFamily="34" charset="0"/>
              </a:rPr>
              <a:t>FEPZ@wzp.pl </a:t>
            </a:r>
          </a:p>
        </p:txBody>
      </p:sp>
    </p:spTree>
    <p:extLst>
      <p:ext uri="{BB962C8B-B14F-4D97-AF65-F5344CB8AC3E}">
        <p14:creationId xmlns:p14="http://schemas.microsoft.com/office/powerpoint/2010/main" val="335402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B2E9490-C3F3-4737-83D9-F09BD2E7034A}"/>
              </a:ext>
            </a:extLst>
          </p:cNvPr>
          <p:cNvSpPr txBox="1"/>
          <p:nvPr/>
        </p:nvSpPr>
        <p:spPr>
          <a:xfrm>
            <a:off x="2273967" y="1426585"/>
            <a:ext cx="976964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400" b="1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Kontynuacja dyskusji o alokacji dla Pomorza Zachodniego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Posiedzenie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Wojewódzkiej Rady Dialogu Społecznego, </a:t>
            </a: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8 września 2021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 </a:t>
            </a: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Sesja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Sejmiku Województwa, </a:t>
            </a: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21 września 2021</a:t>
            </a: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Stanowisko Zarządu Województwa do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projektu Kontraktu Programowego</a:t>
            </a: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, </a:t>
            </a:r>
            <a:b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27 października 2021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Brak zgody na: 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odebranie </a:t>
            </a:r>
            <a:r>
              <a:rPr lang="pl-PL" sz="2400" b="1" dirty="0">
                <a:solidFill>
                  <a:srgbClr val="059FE4"/>
                </a:solidFill>
                <a:latin typeface="Myriad Pro" panose="020B0503030403020204" pitchFamily="34" charset="0"/>
              </a:rPr>
              <a:t>103 mln EUR </a:t>
            </a:r>
            <a:r>
              <a:rPr lang="pl-PL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z funduszy przysługujących Pomorzu Zachodniemu po podziale opartym na algorytmach </a:t>
            </a:r>
            <a:r>
              <a:rPr lang="pl-PL" sz="2000" b="1" dirty="0" err="1">
                <a:solidFill>
                  <a:srgbClr val="FF0000"/>
                </a:solidFill>
                <a:latin typeface="Myriad Pro" panose="020B0503030403020204" pitchFamily="34" charset="0"/>
              </a:rPr>
              <a:t>MFiPR</a:t>
            </a:r>
            <a:endParaRPr lang="pl-PL" sz="2000" b="1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niewielkie wsparcie dla krajowych Obszarów Strategicznej Interwencji na Pomorzu Zachodnim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– </a:t>
            </a:r>
            <a:r>
              <a:rPr lang="pl-PL" sz="2400" b="1" dirty="0">
                <a:solidFill>
                  <a:srgbClr val="059FE4"/>
                </a:solidFill>
                <a:latin typeface="Myriad Pro" panose="020B0503030403020204" pitchFamily="34" charset="0"/>
              </a:rPr>
              <a:t>dla obszarów „popegeerowskich”</a:t>
            </a:r>
            <a:endParaRPr lang="pl-PL" sz="20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94657E-E782-4EF2-BD7F-6DC1A57974BA}"/>
              </a:ext>
            </a:extLst>
          </p:cNvPr>
          <p:cNvSpPr txBox="1"/>
          <p:nvPr/>
        </p:nvSpPr>
        <p:spPr>
          <a:xfrm>
            <a:off x="1920711" y="173725"/>
            <a:ext cx="1004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kluczowe wątki w procesie przygotowań (1/2)</a:t>
            </a:r>
            <a:r>
              <a:rPr lang="pl-PL" sz="2800" dirty="0">
                <a:latin typeface="Myriad Pro" panose="020B0503030403020204" pitchFamily="34" charset="0"/>
              </a:rPr>
              <a:t> </a:t>
            </a:r>
          </a:p>
          <a:p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2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B2198A3-F34F-4A8C-99D0-1FD8423A90B2}"/>
              </a:ext>
            </a:extLst>
          </p:cNvPr>
          <p:cNvSpPr txBox="1"/>
          <p:nvPr/>
        </p:nvSpPr>
        <p:spPr>
          <a:xfrm>
            <a:off x="1432560" y="1721956"/>
            <a:ext cx="9326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r>
              <a:rPr lang="pl-PL" sz="2400" b="1" dirty="0">
                <a:solidFill>
                  <a:srgbClr val="059FE4"/>
                </a:solidFill>
                <a:latin typeface="Myriad Pro" panose="020B0503030403020204" pitchFamily="34" charset="0"/>
              </a:rPr>
              <a:t>1 311 mln EUR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– środki dla Pomorza Zachodniego po I etapie podziału</a:t>
            </a:r>
          </a:p>
          <a:p>
            <a:pPr algn="r">
              <a:buClr>
                <a:schemeClr val="bg1">
                  <a:lumMod val="50000"/>
                </a:schemeClr>
              </a:buClr>
            </a:pPr>
            <a:r>
              <a:rPr lang="pl-PL" sz="2000" i="1" dirty="0">
                <a:solidFill>
                  <a:srgbClr val="059FE4"/>
                </a:solidFill>
                <a:latin typeface="Myriad Pro" panose="020B0503030403020204" pitchFamily="34" charset="0"/>
              </a:rPr>
              <a:t>algorytm podziału pomiędzy regiony </a:t>
            </a:r>
            <a:r>
              <a:rPr lang="pl-PL" sz="2000" b="1" i="1" dirty="0">
                <a:solidFill>
                  <a:srgbClr val="059FE4"/>
                </a:solidFill>
                <a:latin typeface="Myriad Pro" panose="020B0503030403020204" pitchFamily="34" charset="0"/>
              </a:rPr>
              <a:t>21,3 mld EUR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  </a:t>
            </a: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(alokacja podstawowa)</a:t>
            </a:r>
          </a:p>
          <a:p>
            <a:pPr marL="342900" indent="-342900" algn="r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342900" indent="-342900" algn="r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342900" indent="-342900" algn="r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r>
              <a:rPr lang="pl-PL" sz="2400" b="1" dirty="0">
                <a:solidFill>
                  <a:srgbClr val="059FE4"/>
                </a:solidFill>
                <a:latin typeface="Myriad Pro" panose="020B0503030403020204" pitchFamily="34" charset="0"/>
              </a:rPr>
              <a:t>218 mln EUR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– środki dla Pomorza Zachodniego po II etapie podziału</a:t>
            </a:r>
          </a:p>
          <a:p>
            <a:pPr algn="r">
              <a:buClr>
                <a:schemeClr val="bg1">
                  <a:lumMod val="50000"/>
                </a:schemeClr>
              </a:buClr>
            </a:pPr>
            <a:r>
              <a:rPr lang="pl-PL" sz="2000" i="1" dirty="0">
                <a:solidFill>
                  <a:srgbClr val="059FE4"/>
                </a:solidFill>
                <a:latin typeface="Myriad Pro" panose="020B0503030403020204" pitchFamily="34" charset="0"/>
              </a:rPr>
              <a:t>algorytm podziału pomiędzy regiony </a:t>
            </a:r>
            <a:r>
              <a:rPr lang="pl-PL" sz="2000" b="1" i="1" dirty="0">
                <a:solidFill>
                  <a:srgbClr val="059FE4"/>
                </a:solidFill>
                <a:latin typeface="Myriad Pro" panose="020B0503030403020204" pitchFamily="34" charset="0"/>
              </a:rPr>
              <a:t>4,3 mld EUR</a:t>
            </a: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 (rezerwa)</a:t>
            </a:r>
          </a:p>
          <a:p>
            <a:pPr marL="342900" indent="-342900" algn="r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342900" indent="-342900" algn="r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342900" indent="-342900" algn="r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r>
              <a:rPr lang="pl-PL" sz="2400" b="1" dirty="0">
                <a:solidFill>
                  <a:srgbClr val="059FE4"/>
                </a:solidFill>
                <a:latin typeface="Myriad Pro" panose="020B0503030403020204" pitchFamily="34" charset="0"/>
              </a:rPr>
              <a:t>185 mln EUR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– środki dla Pomorza Zachodniego po III etapie podziału</a:t>
            </a:r>
          </a:p>
          <a:p>
            <a:pPr algn="r">
              <a:buClr>
                <a:schemeClr val="bg1">
                  <a:lumMod val="50000"/>
                </a:schemeClr>
              </a:buClr>
            </a:pPr>
            <a:r>
              <a:rPr lang="pl-PL" sz="2000" i="1" dirty="0">
                <a:solidFill>
                  <a:srgbClr val="059FE4"/>
                </a:solidFill>
                <a:latin typeface="Myriad Pro" panose="020B0503030403020204" pitchFamily="34" charset="0"/>
              </a:rPr>
              <a:t>algorytm podziału pomiędzy regiony</a:t>
            </a: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 </a:t>
            </a:r>
            <a:r>
              <a:rPr lang="pl-PL" sz="2000" b="1" i="1" dirty="0">
                <a:solidFill>
                  <a:srgbClr val="059FE4"/>
                </a:solidFill>
                <a:latin typeface="Myriad Pro" panose="020B0503030403020204" pitchFamily="34" charset="0"/>
              </a:rPr>
              <a:t>2,3 mld EUR </a:t>
            </a:r>
            <a:r>
              <a:rPr lang="pl-PL" sz="2000" dirty="0">
                <a:solidFill>
                  <a:srgbClr val="059FE4"/>
                </a:solidFill>
                <a:latin typeface="Myriad Pro" panose="020B0503030403020204" pitchFamily="34" charset="0"/>
              </a:rPr>
              <a:t>(rezerwa)</a:t>
            </a:r>
          </a:p>
          <a:p>
            <a:pPr marL="342900" indent="-342900" algn="ctr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342900" indent="-342900" algn="ctr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 algn="r"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"/>
            </a:pPr>
            <a:r>
              <a:rPr lang="pl-PL" sz="2400" b="1" dirty="0">
                <a:solidFill>
                  <a:srgbClr val="059FE4"/>
                </a:solidFill>
                <a:latin typeface="Myriad Pro" panose="020B0503030403020204" pitchFamily="34" charset="0"/>
              </a:rPr>
              <a:t>1 714 mln EUR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– środki należne Pomorzu Zachodniemu z algorytmów</a:t>
            </a:r>
            <a:b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			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vs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1 611 mln EUR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– środki przydzielone przez Rząd  </a:t>
            </a:r>
          </a:p>
        </p:txBody>
      </p:sp>
      <p:sp>
        <p:nvSpPr>
          <p:cNvPr id="4" name="Znak mnożenia 5">
            <a:extLst>
              <a:ext uri="{FF2B5EF4-FFF2-40B4-BE49-F238E27FC236}">
                <a16:creationId xmlns:a16="http://schemas.microsoft.com/office/drawing/2014/main" id="{0527ACD9-B9CB-4982-A336-933D2A2A7A78}"/>
              </a:ext>
            </a:extLst>
          </p:cNvPr>
          <p:cNvSpPr/>
          <p:nvPr/>
        </p:nvSpPr>
        <p:spPr>
          <a:xfrm>
            <a:off x="2454444" y="5194771"/>
            <a:ext cx="1576136" cy="1200166"/>
          </a:xfrm>
          <a:prstGeom prst="mathMultiply">
            <a:avLst>
              <a:gd name="adj1" fmla="val 11739"/>
            </a:avLst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AA12B42-835D-4816-8297-38FE6CA2CDE4}"/>
              </a:ext>
            </a:extLst>
          </p:cNvPr>
          <p:cNvSpPr txBox="1"/>
          <p:nvPr/>
        </p:nvSpPr>
        <p:spPr>
          <a:xfrm rot="21180283">
            <a:off x="5336229" y="4905330"/>
            <a:ext cx="6509722" cy="578882"/>
          </a:xfrm>
          <a:prstGeom prst="flowChartAlternateProcess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>
              <a:buClr>
                <a:srgbClr val="059FE4"/>
              </a:buClr>
              <a:buSzPct val="125000"/>
            </a:pPr>
            <a:r>
              <a:rPr lang="pl-PL" sz="2800" b="1" dirty="0">
                <a:solidFill>
                  <a:srgbClr val="FF0000"/>
                </a:solidFill>
                <a:latin typeface="Myriad Pro" panose="020B0503030403020204" pitchFamily="34" charset="0"/>
              </a:rPr>
              <a:t>Odebranie regionowi 103 mln EUR !!!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FF1DB44-8F5E-4EC2-AAF1-35B5AEA9DCC9}"/>
              </a:ext>
            </a:extLst>
          </p:cNvPr>
          <p:cNvSpPr txBox="1"/>
          <p:nvPr/>
        </p:nvSpPr>
        <p:spPr>
          <a:xfrm>
            <a:off x="1920711" y="173725"/>
            <a:ext cx="1004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Podział środków UE 2021-2027 </a:t>
            </a:r>
            <a:b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3 etapy wyznaczania alokacji dla regionów</a:t>
            </a:r>
            <a:endParaRPr lang="pl-PL" sz="2800" i="1" dirty="0">
              <a:latin typeface="Myriad Pro SemiExtended Italic" panose="020B0503030403020204" pitchFamily="34" charset="0"/>
            </a:endParaRPr>
          </a:p>
        </p:txBody>
      </p:sp>
      <p:sp>
        <p:nvSpPr>
          <p:cNvPr id="8" name="Znak plus 7">
            <a:extLst>
              <a:ext uri="{FF2B5EF4-FFF2-40B4-BE49-F238E27FC236}">
                <a16:creationId xmlns:a16="http://schemas.microsoft.com/office/drawing/2014/main" id="{84C71149-27B7-4BC5-AD3B-85BDCF3AAE70}"/>
              </a:ext>
            </a:extLst>
          </p:cNvPr>
          <p:cNvSpPr/>
          <p:nvPr/>
        </p:nvSpPr>
        <p:spPr>
          <a:xfrm>
            <a:off x="2959768" y="2466474"/>
            <a:ext cx="577515" cy="485937"/>
          </a:xfrm>
          <a:prstGeom prst="mathPlus">
            <a:avLst/>
          </a:prstGeom>
          <a:solidFill>
            <a:srgbClr val="05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Znak plus 8">
            <a:extLst>
              <a:ext uri="{FF2B5EF4-FFF2-40B4-BE49-F238E27FC236}">
                <a16:creationId xmlns:a16="http://schemas.microsoft.com/office/drawing/2014/main" id="{93453E2A-68DA-45A1-9922-07C7E907ACA0}"/>
              </a:ext>
            </a:extLst>
          </p:cNvPr>
          <p:cNvSpPr/>
          <p:nvPr/>
        </p:nvSpPr>
        <p:spPr>
          <a:xfrm>
            <a:off x="2956554" y="3662621"/>
            <a:ext cx="577515" cy="485937"/>
          </a:xfrm>
          <a:prstGeom prst="mathPlus">
            <a:avLst/>
          </a:prstGeom>
          <a:solidFill>
            <a:srgbClr val="05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ówna się 9">
            <a:extLst>
              <a:ext uri="{FF2B5EF4-FFF2-40B4-BE49-F238E27FC236}">
                <a16:creationId xmlns:a16="http://schemas.microsoft.com/office/drawing/2014/main" id="{C03E033C-5E5F-461E-A452-983F3C96743B}"/>
              </a:ext>
            </a:extLst>
          </p:cNvPr>
          <p:cNvSpPr/>
          <p:nvPr/>
        </p:nvSpPr>
        <p:spPr>
          <a:xfrm>
            <a:off x="2956554" y="4822980"/>
            <a:ext cx="577515" cy="485937"/>
          </a:xfrm>
          <a:prstGeom prst="mathEqual">
            <a:avLst/>
          </a:prstGeom>
          <a:solidFill>
            <a:srgbClr val="05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71C6E16-1D68-47C8-A6B3-B7685DF0A4BA}"/>
              </a:ext>
            </a:extLst>
          </p:cNvPr>
          <p:cNvSpPr/>
          <p:nvPr/>
        </p:nvSpPr>
        <p:spPr>
          <a:xfrm>
            <a:off x="180474" y="288758"/>
            <a:ext cx="2719137" cy="1564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BA3FB80-5E0E-4CE6-8E0D-5E1FE214A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57040"/>
              </p:ext>
            </p:extLst>
          </p:nvPr>
        </p:nvGraphicFramePr>
        <p:xfrm>
          <a:off x="276729" y="1095001"/>
          <a:ext cx="11758861" cy="5565210"/>
        </p:xfrm>
        <a:graphic>
          <a:graphicData uri="http://schemas.openxmlformats.org/drawingml/2006/table">
            <a:tbl>
              <a:tblPr/>
              <a:tblGrid>
                <a:gridCol w="1959811">
                  <a:extLst>
                    <a:ext uri="{9D8B030D-6E8A-4147-A177-3AD203B41FA5}">
                      <a16:colId xmlns:a16="http://schemas.microsoft.com/office/drawing/2014/main" val="1678614726"/>
                    </a:ext>
                  </a:extLst>
                </a:gridCol>
                <a:gridCol w="2087902">
                  <a:extLst>
                    <a:ext uri="{9D8B030D-6E8A-4147-A177-3AD203B41FA5}">
                      <a16:colId xmlns:a16="http://schemas.microsoft.com/office/drawing/2014/main" val="156941697"/>
                    </a:ext>
                  </a:extLst>
                </a:gridCol>
                <a:gridCol w="2173235">
                  <a:extLst>
                    <a:ext uri="{9D8B030D-6E8A-4147-A177-3AD203B41FA5}">
                      <a16:colId xmlns:a16="http://schemas.microsoft.com/office/drawing/2014/main" val="4186874689"/>
                    </a:ext>
                  </a:extLst>
                </a:gridCol>
                <a:gridCol w="2012299">
                  <a:extLst>
                    <a:ext uri="{9D8B030D-6E8A-4147-A177-3AD203B41FA5}">
                      <a16:colId xmlns:a16="http://schemas.microsoft.com/office/drawing/2014/main" val="71578394"/>
                    </a:ext>
                  </a:extLst>
                </a:gridCol>
                <a:gridCol w="1374253">
                  <a:extLst>
                    <a:ext uri="{9D8B030D-6E8A-4147-A177-3AD203B41FA5}">
                      <a16:colId xmlns:a16="http://schemas.microsoft.com/office/drawing/2014/main" val="1837373140"/>
                    </a:ext>
                  </a:extLst>
                </a:gridCol>
                <a:gridCol w="956225">
                  <a:extLst>
                    <a:ext uri="{9D8B030D-6E8A-4147-A177-3AD203B41FA5}">
                      <a16:colId xmlns:a16="http://schemas.microsoft.com/office/drawing/2014/main" val="4272276558"/>
                    </a:ext>
                  </a:extLst>
                </a:gridCol>
                <a:gridCol w="1195136">
                  <a:extLst>
                    <a:ext uri="{9D8B030D-6E8A-4147-A177-3AD203B41FA5}">
                      <a16:colId xmlns:a16="http://schemas.microsoft.com/office/drawing/2014/main" val="3835680034"/>
                    </a:ext>
                  </a:extLst>
                </a:gridCol>
              </a:tblGrid>
              <a:tr h="81033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województwo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alokacja podstawowa</a:t>
                      </a:r>
                    </a:p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na podstawie</a:t>
                      </a:r>
                      <a:b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algorytmu [w mld EUR]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rezerwa</a:t>
                      </a:r>
                      <a:b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na podstawie algorytmów [w mld EUR]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alokacja ogółem </a:t>
                      </a:r>
                      <a:b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na podstawie algorytmów [w mld EUR]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alokacja ogółem </a:t>
                      </a:r>
                      <a:b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po korekcie</a:t>
                      </a:r>
                      <a:b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[w mld EUR]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korekta</a:t>
                      </a:r>
                      <a:b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w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korekta +/-</a:t>
                      </a:r>
                    </a:p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w EUR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423330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Dolnośląskie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0,87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0,52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1,39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1,67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120,55%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285 306 820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011756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Pomorskie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1,13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0,39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1,52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1,67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110,33%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156 774 590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316186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Wielkopolskie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1,07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0,45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1,52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1,67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109,93%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150 918 290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25766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Łódzkie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1,63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0,46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2,09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2,29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109,75%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203 681 172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60495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Warmińsko-mazurskie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1,23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0,35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1,58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1,73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109,55%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150 908 820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432032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Małopolskie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1,54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0,60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2,14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2,32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108,21%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176 041 381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09646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Podkarpackie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1,66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0,44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2,10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2,18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103,66%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76 944 023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3975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Świętokrzyskie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1,11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0,28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1,39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1,40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101,15%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15 920 203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32002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Podlaskie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0,99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0,25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1,24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1,25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101,04%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12 895 913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62967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Lubelskie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1,77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0,48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2,25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2,27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100,99%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22 205 292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80024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Mazowieckie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1,67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0,43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2,10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2,01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95,81%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-87 979 490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36405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Śląskie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2,37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0,60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2,96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2,79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94,31%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-168 497 902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6342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Zachodniopomorskie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1,31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0,40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1,71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1,61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93,97%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-103 476 604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692235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Opolskie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0,76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0,25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1,01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0,92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90,76%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-93 765 423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9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84383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Kujawsko-pomorskie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1,48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0,46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1,93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1,75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90,73%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-179 137 039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464805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l" fontAlgn="b"/>
                      <a:r>
                        <a:rPr lang="pl-PL" sz="135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Lubuskie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0,74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0,22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0,96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0,86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89,78%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-98 062 703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80160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9EEEE2B3-2E82-4425-9174-65226D7D7105}"/>
              </a:ext>
            </a:extLst>
          </p:cNvPr>
          <p:cNvSpPr txBox="1"/>
          <p:nvPr/>
        </p:nvSpPr>
        <p:spPr>
          <a:xfrm>
            <a:off x="1920711" y="173725"/>
            <a:ext cx="1004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Podział środków UE 2021-2027</a:t>
            </a:r>
            <a:b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korekta po wyliczeniu alokacji algorytmami </a:t>
            </a:r>
            <a:endParaRPr lang="pl-PL" sz="2800" i="1" dirty="0">
              <a:latin typeface="Myriad Pro SemiExtended Italic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7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B2B08887-1B9F-48BB-9848-FEF5BFC2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0680"/>
            <a:ext cx="11353800" cy="4668246"/>
          </a:xfrm>
        </p:spPr>
        <p:txBody>
          <a:bodyPr/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Obszary Strategicznej Interwencji (OSI) </a:t>
            </a:r>
            <a:r>
              <a:rPr lang="pl-PL" sz="2400" b="1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nie miały priorytetu przy podziale środków dla regionów</a:t>
            </a:r>
          </a:p>
          <a:p>
            <a:pPr lvl="1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endParaRPr lang="pl-PL" sz="8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lvl="1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tylko </a:t>
            </a:r>
            <a:r>
              <a:rPr lang="pl-PL" sz="2200" b="1" dirty="0">
                <a:solidFill>
                  <a:srgbClr val="059FE4"/>
                </a:solidFill>
                <a:latin typeface="Myriad Pro" panose="020B0503030403020204" pitchFamily="34" charset="0"/>
              </a:rPr>
              <a:t>8% alokacji 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dla regionów (</a:t>
            </a:r>
            <a:r>
              <a:rPr lang="pl-PL" sz="2200" dirty="0">
                <a:solidFill>
                  <a:srgbClr val="059FE4"/>
                </a:solidFill>
                <a:latin typeface="Myriad Pro" panose="020B0503030403020204" pitchFamily="34" charset="0"/>
              </a:rPr>
              <a:t>2,32 mld EUR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) podzielone algorytmem </a:t>
            </a:r>
            <a:b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opartym o skalę występowania Obszarów Strategicznej Interwencji</a:t>
            </a:r>
          </a:p>
          <a:p>
            <a:pPr lvl="1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endParaRPr lang="pl-PL" sz="8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lvl="1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regionom Polski Wschodniej – pomimo odrębnego programu o wartości 2,5 mld EUR </a:t>
            </a:r>
            <a:b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– przydzielono </a:t>
            </a:r>
            <a:r>
              <a:rPr lang="pl-PL" sz="2200" b="1" dirty="0">
                <a:solidFill>
                  <a:srgbClr val="059FE4"/>
                </a:solidFill>
                <a:latin typeface="Myriad Pro" panose="020B0503030403020204" pitchFamily="34" charset="0"/>
              </a:rPr>
              <a:t>dodatkowo 626 mln EUR 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 rezerwy wyliczonej algorytmem dla OSI; pozostałym regionom na OSI pozostało jedynie </a:t>
            </a:r>
            <a:r>
              <a:rPr lang="pl-PL" sz="2200" dirty="0">
                <a:solidFill>
                  <a:srgbClr val="059FE4"/>
                </a:solidFill>
                <a:latin typeface="Myriad Pro" panose="020B0503030403020204" pitchFamily="34" charset="0"/>
              </a:rPr>
              <a:t>1 694 mln EUR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br>
              <a:rPr lang="pl-PL" sz="2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200" b="1" dirty="0">
                <a:solidFill>
                  <a:srgbClr val="059FE4"/>
                </a:solidFill>
                <a:latin typeface="Myriad Pro" panose="020B0503030403020204" pitchFamily="34" charset="0"/>
              </a:rPr>
              <a:t>[podwójne finansowanie OSI w regionach Polski Wschodniej]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Tym samym, dla OSI na Pomorzu Zachodniemu przydzielono algorytmem jedynie </a:t>
            </a:r>
            <a:r>
              <a:rPr lang="pl-PL" sz="2400" b="1" dirty="0">
                <a:solidFill>
                  <a:srgbClr val="059FE4"/>
                </a:solidFill>
                <a:latin typeface="Myriad Pro" panose="020B0503030403020204" pitchFamily="34" charset="0"/>
              </a:rPr>
              <a:t>185 mln EUR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 rezerwy, a następnie </a:t>
            </a:r>
            <a:r>
              <a:rPr lang="pl-PL" sz="2400" b="1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odebrano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l-PL" sz="2400" b="1" dirty="0">
                <a:solidFill>
                  <a:srgbClr val="059FE4"/>
                </a:solidFill>
                <a:latin typeface="Myriad Pro" panose="020B0503030403020204" pitchFamily="34" charset="0"/>
              </a:rPr>
              <a:t>103 mln EUR</a:t>
            </a:r>
            <a:b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endParaRPr lang="pl-PL" sz="20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4933B57-5297-4E64-B8F5-78D43ADE3E30}"/>
              </a:ext>
            </a:extLst>
          </p:cNvPr>
          <p:cNvSpPr txBox="1"/>
          <p:nvPr/>
        </p:nvSpPr>
        <p:spPr>
          <a:xfrm>
            <a:off x="1920711" y="173725"/>
            <a:ext cx="1004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Obszary Strategicznej Interwencji</a:t>
            </a:r>
            <a:b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obszary „popegeerowskie” na Pomorzu Zachodnim </a:t>
            </a:r>
            <a:endParaRPr lang="pl-PL" sz="2800" i="1" dirty="0">
              <a:latin typeface="Myriad Pro SemiExtended Italic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4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4933B57-5297-4E64-B8F5-78D43ADE3E30}"/>
              </a:ext>
            </a:extLst>
          </p:cNvPr>
          <p:cNvSpPr txBox="1"/>
          <p:nvPr/>
        </p:nvSpPr>
        <p:spPr>
          <a:xfrm>
            <a:off x="1920711" y="173725"/>
            <a:ext cx="1004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Alokacje dla regionów</a:t>
            </a:r>
            <a:b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 przeliczeniu na 1 mieszkańca </a:t>
            </a:r>
            <a:endParaRPr lang="pl-PL" sz="2800" i="1" dirty="0">
              <a:latin typeface="Myriad Pro SemiExtended Italic" panose="020B0503030403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DA904B0-E350-4F70-A2C1-9B97C22AA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" y="1646885"/>
            <a:ext cx="8562271" cy="474188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2B65990-D814-468E-99BE-E1F4CFD4B14C}"/>
              </a:ext>
            </a:extLst>
          </p:cNvPr>
          <p:cNvSpPr txBox="1"/>
          <p:nvPr/>
        </p:nvSpPr>
        <p:spPr>
          <a:xfrm>
            <a:off x="8662741" y="1311717"/>
            <a:ext cx="3520270" cy="5570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alokacja na 1 mieszkańca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najwyższa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w 5 regionach Polski Wschodniej </a:t>
            </a:r>
            <a:r>
              <a:rPr lang="pl-PL" sz="2000" b="1" u="sng" dirty="0">
                <a:solidFill>
                  <a:srgbClr val="059FE4"/>
                </a:solidFill>
                <a:latin typeface="Myriad Pro" panose="020B0503030403020204" pitchFamily="34" charset="0"/>
              </a:rPr>
              <a:t> </a:t>
            </a:r>
            <a:br>
              <a:rPr lang="pl-PL" sz="2000" b="1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alokacja na 1 mieszkańca Pomorza Zachodniego 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– pomimo barier rozwojowych regionu porównywalnych 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  Polską Wschodnią 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– na podobnym poziomie 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(lub niższa*)  jak w silniejszych  województwach, 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np. w Łódzkim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1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25000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* 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przy zsumowaniu alokacji na program regionalny  i Fundusz Sprawiedliwej Transformacji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6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B2E9490-C3F3-4737-83D9-F09BD2E7034A}"/>
              </a:ext>
            </a:extLst>
          </p:cNvPr>
          <p:cNvSpPr txBox="1"/>
          <p:nvPr/>
        </p:nvSpPr>
        <p:spPr>
          <a:xfrm>
            <a:off x="2273967" y="1241859"/>
            <a:ext cx="97696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400" b="1" u="sng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Pre</a:t>
            </a:r>
            <a:r>
              <a:rPr lang="pl-PL" sz="2400" b="1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-konsultacje </a:t>
            </a:r>
            <a:r>
              <a:rPr lang="pl-PL" sz="2400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– </a:t>
            </a:r>
            <a:r>
              <a:rPr lang="pl-PL" sz="2400" b="1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włączenie partnerów samorządowych, rządowych </a:t>
            </a:r>
            <a:br>
              <a:rPr lang="pl-PL" sz="2400" b="1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400" b="1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 społeczno-gospodarczych do dyskusji o założeniach FEPZ</a:t>
            </a:r>
            <a:endParaRPr lang="pl-PL" sz="2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blisko 350 uczestników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spotkań Grupy Roboczej ds. przygotowania FEPZ, forów środowiskowych (forum samorządowego, terytorialnego, pozarządowego</a:t>
            </a:r>
            <a:b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 gospodarczego) oraz wysłuchania publicznego</a:t>
            </a:r>
            <a:endParaRPr lang="pl-PL" sz="2000" dirty="0">
              <a:solidFill>
                <a:srgbClr val="059FE4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 około 400 uwag / postulatów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poddawanych obecnie analizie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400" b="1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Współpraca samorządów w oparciu o ZIT</a:t>
            </a: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wsparcie rozwoju partnerstw samorządów w oparciu o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istniejące </a:t>
            </a:r>
            <a:r>
              <a:rPr lang="pl-PL" sz="2000" b="1" dirty="0" err="1">
                <a:solidFill>
                  <a:srgbClr val="059FE4"/>
                </a:solidFill>
                <a:latin typeface="Myriad Pro" panose="020B0503030403020204" pitchFamily="34" charset="0"/>
              </a:rPr>
              <a:t>ZITy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 Kontrakty Samorządowe</a:t>
            </a: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Inspiracja / wsparcie tworzenia partnerstw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w obszarach nie objętych dotychczas instrumentami terytorialnymi  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endParaRPr lang="pl-PL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400" b="1" u="sng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Zastosowanie RLKS w FEPZ</a:t>
            </a: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wielofunduszowy RLKS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wdrażany w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formule bezpośredniej</a:t>
            </a:r>
          </a:p>
          <a:p>
            <a:pPr marL="285750" indent="-285750">
              <a:buClr>
                <a:srgbClr val="059FE4"/>
              </a:buClr>
              <a:buSzPct val="125000"/>
              <a:buFont typeface="Wingdings 3" panose="05040102010807070707" pitchFamily="18" charset="2"/>
              <a:buChar char=""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wkład z FEPZ: </a:t>
            </a:r>
            <a:r>
              <a:rPr lang="pl-PL" sz="2000" b="1" dirty="0">
                <a:solidFill>
                  <a:srgbClr val="059FE4"/>
                </a:solidFill>
                <a:latin typeface="Myriad Pro" panose="020B0503030403020204" pitchFamily="34" charset="0"/>
              </a:rPr>
              <a:t>20-25 mln EUR z EFS+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cel szczegółowy 4 h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– aktywizacja społeczno-zawodowa / ekonomia społeczna)</a:t>
            </a:r>
            <a:endParaRPr lang="pl-PL" sz="20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94657E-E782-4EF2-BD7F-6DC1A57974BA}"/>
              </a:ext>
            </a:extLst>
          </p:cNvPr>
          <p:cNvSpPr txBox="1"/>
          <p:nvPr/>
        </p:nvSpPr>
        <p:spPr>
          <a:xfrm>
            <a:off x="1920711" y="173725"/>
            <a:ext cx="1004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kluczowe wątki w procesie przygotowań (2/2)</a:t>
            </a:r>
            <a:r>
              <a:rPr lang="pl-PL" sz="2800" dirty="0">
                <a:latin typeface="Myriad Pro" panose="020B0503030403020204" pitchFamily="34" charset="0"/>
              </a:rPr>
              <a:t> </a:t>
            </a:r>
          </a:p>
          <a:p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7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714A045-B6E8-40AD-A408-EA1342895DC7}"/>
              </a:ext>
            </a:extLst>
          </p:cNvPr>
          <p:cNvSpPr txBox="1"/>
          <p:nvPr/>
        </p:nvSpPr>
        <p:spPr>
          <a:xfrm>
            <a:off x="87086" y="2898812"/>
            <a:ext cx="12104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59FE4"/>
                </a:solidFill>
                <a:latin typeface="Myriad Pro" panose="020B0503030403020204" pitchFamily="34" charset="0"/>
              </a:rPr>
              <a:t>Fundusze Europejskie dla Pomorza Zachodniego 2021-2027 </a:t>
            </a:r>
            <a:br>
              <a:rPr lang="pl-PL" sz="28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włączenie partnerów w proces przygotowań</a:t>
            </a:r>
            <a:endParaRPr lang="pl-PL" sz="2800" dirty="0">
              <a:latin typeface="Myriad Pro" panose="020B0503030403020204" pitchFamily="34" charset="0"/>
            </a:endParaRPr>
          </a:p>
          <a:p>
            <a:pPr algn="ctr"/>
            <a:endParaRPr lang="pl-PL" sz="2800" b="1" i="1" dirty="0">
              <a:latin typeface="Myriad Pro SemiExtended Italic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46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13863</TotalTime>
  <Words>1836</Words>
  <Application>Microsoft Office PowerPoint</Application>
  <PresentationFormat>Panoramiczny</PresentationFormat>
  <Paragraphs>360</Paragraphs>
  <Slides>22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Myriad Pro</vt:lpstr>
      <vt:lpstr>Myriad Pro SemiExtended Italic</vt:lpstr>
      <vt:lpstr>Wingdings 3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Marcin Szmyt</cp:lastModifiedBy>
  <cp:revision>1111</cp:revision>
  <cp:lastPrinted>2021-02-08T12:24:10Z</cp:lastPrinted>
  <dcterms:created xsi:type="dcterms:W3CDTF">2013-06-11T05:39:37Z</dcterms:created>
  <dcterms:modified xsi:type="dcterms:W3CDTF">2021-11-04T09:21:32Z</dcterms:modified>
</cp:coreProperties>
</file>